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5"/>
  </p:sldMasterIdLst>
  <p:notesMasterIdLst>
    <p:notesMasterId r:id="rId16"/>
  </p:notesMasterIdLst>
  <p:handoutMasterIdLst>
    <p:handoutMasterId r:id="rId17"/>
  </p:handoutMasterIdLst>
  <p:sldIdLst>
    <p:sldId id="298" r:id="rId6"/>
    <p:sldId id="353" r:id="rId7"/>
    <p:sldId id="348" r:id="rId8"/>
    <p:sldId id="350" r:id="rId9"/>
    <p:sldId id="347" r:id="rId10"/>
    <p:sldId id="351" r:id="rId11"/>
    <p:sldId id="346" r:id="rId12"/>
    <p:sldId id="329" r:id="rId13"/>
    <p:sldId id="342" r:id="rId14"/>
    <p:sldId id="337" r:id="rId15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A712"/>
    <a:srgbClr val="82A70F"/>
    <a:srgbClr val="82A70D"/>
    <a:srgbClr val="7FA30D"/>
    <a:srgbClr val="77980C"/>
    <a:srgbClr val="C3E1C4"/>
    <a:srgbClr val="187232"/>
    <a:srgbClr val="005086"/>
    <a:srgbClr val="005A8B"/>
    <a:srgbClr val="9EC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44" autoAdjust="0"/>
    <p:restoredTop sz="97195" autoAdjust="0"/>
  </p:normalViewPr>
  <p:slideViewPr>
    <p:cSldViewPr snapToGrid="0">
      <p:cViewPr>
        <p:scale>
          <a:sx n="136" d="100"/>
          <a:sy n="136" d="100"/>
        </p:scale>
        <p:origin x="-1680" y="-72"/>
      </p:cViewPr>
      <p:guideLst>
        <p:guide orient="horz" pos="4212"/>
        <p:guide pos="19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 showGuides="1">
      <p:cViewPr>
        <p:scale>
          <a:sx n="91" d="100"/>
          <a:sy n="91" d="100"/>
        </p:scale>
        <p:origin x="-3636" y="-39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E898E-DEE3-47B1-BDAD-EA0F05D19FA6}" type="doc">
      <dgm:prSet loTypeId="urn:microsoft.com/office/officeart/2005/8/layout/radial3" loCatId="cycle" qsTypeId="urn:microsoft.com/office/officeart/2005/8/quickstyle/simple3" qsCatId="simple" csTypeId="urn:microsoft.com/office/officeart/2005/8/colors/colorful1" csCatId="colorful" phldr="1"/>
      <dgm:spPr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</dgm:spPr>
      <dgm:t>
        <a:bodyPr/>
        <a:lstStyle/>
        <a:p>
          <a:endParaRPr lang="en-US"/>
        </a:p>
      </dgm:t>
    </dgm:pt>
    <dgm:pt modelId="{5C2E08A3-9692-4A48-9A64-4613E7890CF6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2400" b="0" dirty="0"/>
        </a:p>
      </dgm:t>
    </dgm:pt>
    <dgm:pt modelId="{B94D20D8-4E8D-45CC-838A-521144AC31AF}" type="parTrans" cxnId="{A5040AA5-4A9A-42A1-A953-079F4CDCE1C4}">
      <dgm:prSet/>
      <dgm:spPr/>
      <dgm:t>
        <a:bodyPr/>
        <a:lstStyle/>
        <a:p>
          <a:endParaRPr lang="en-US"/>
        </a:p>
      </dgm:t>
    </dgm:pt>
    <dgm:pt modelId="{863E677A-CE9B-49CE-831A-21138A628E6D}" type="sibTrans" cxnId="{A5040AA5-4A9A-42A1-A953-079F4CDCE1C4}">
      <dgm:prSet/>
      <dgm:spPr/>
      <dgm:t>
        <a:bodyPr/>
        <a:lstStyle/>
        <a:p>
          <a:endParaRPr lang="en-US"/>
        </a:p>
      </dgm:t>
    </dgm:pt>
    <dgm:pt modelId="{7E5CE249-1E31-487F-97F2-79979501CE5B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1300" dirty="0"/>
        </a:p>
      </dgm:t>
    </dgm:pt>
    <dgm:pt modelId="{E03E7DD1-7749-4954-AD06-F1485E590EAB}" type="sibTrans" cxnId="{ADDDDE83-8D88-4982-8DA1-8EA284D9FC92}">
      <dgm:prSet/>
      <dgm:spPr/>
      <dgm:t>
        <a:bodyPr/>
        <a:lstStyle/>
        <a:p>
          <a:endParaRPr lang="en-US"/>
        </a:p>
      </dgm:t>
    </dgm:pt>
    <dgm:pt modelId="{C729C94E-4B8C-4672-9E00-3DD0C6E11FA9}" type="parTrans" cxnId="{ADDDDE83-8D88-4982-8DA1-8EA284D9FC92}">
      <dgm:prSet/>
      <dgm:spPr/>
      <dgm:t>
        <a:bodyPr/>
        <a:lstStyle/>
        <a:p>
          <a:endParaRPr lang="en-US"/>
        </a:p>
      </dgm:t>
    </dgm:pt>
    <dgm:pt modelId="{3B9880CA-F2E1-4280-822F-7A013A131033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1600" dirty="0"/>
        </a:p>
      </dgm:t>
    </dgm:pt>
    <dgm:pt modelId="{618BE3AE-FA9A-4399-BF35-DFA74A75F46D}" type="sibTrans" cxnId="{1CBBE64F-5B19-4611-ADBC-CFBF8DE1EFFF}">
      <dgm:prSet/>
      <dgm:spPr/>
      <dgm:t>
        <a:bodyPr/>
        <a:lstStyle/>
        <a:p>
          <a:endParaRPr lang="en-US"/>
        </a:p>
      </dgm:t>
    </dgm:pt>
    <dgm:pt modelId="{6DCA0DB4-B08A-4615-B204-C8872C5B250D}" type="parTrans" cxnId="{1CBBE64F-5B19-4611-ADBC-CFBF8DE1EFFF}">
      <dgm:prSet/>
      <dgm:spPr/>
      <dgm:t>
        <a:bodyPr/>
        <a:lstStyle/>
        <a:p>
          <a:endParaRPr lang="en-US"/>
        </a:p>
      </dgm:t>
    </dgm:pt>
    <dgm:pt modelId="{4D30CC0D-2A00-470A-A296-8EFE4CD45BB9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1400" dirty="0"/>
        </a:p>
      </dgm:t>
    </dgm:pt>
    <dgm:pt modelId="{278225EC-FA04-4675-9926-A9D62AB50896}" type="parTrans" cxnId="{54E6098A-780F-43F6-8142-319C463F95EC}">
      <dgm:prSet/>
      <dgm:spPr/>
      <dgm:t>
        <a:bodyPr/>
        <a:lstStyle/>
        <a:p>
          <a:endParaRPr lang="en-US"/>
        </a:p>
      </dgm:t>
    </dgm:pt>
    <dgm:pt modelId="{C17E2FC0-05C7-4599-BABD-04F552A6B0F6}" type="sibTrans" cxnId="{54E6098A-780F-43F6-8142-319C463F95EC}">
      <dgm:prSet/>
      <dgm:spPr/>
      <dgm:t>
        <a:bodyPr/>
        <a:lstStyle/>
        <a:p>
          <a:endParaRPr lang="en-US"/>
        </a:p>
      </dgm:t>
    </dgm:pt>
    <dgm:pt modelId="{C70F7711-E3B0-4238-B368-E4C4709A4A10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1600" dirty="0"/>
        </a:p>
      </dgm:t>
    </dgm:pt>
    <dgm:pt modelId="{3BC38C7C-EC4F-4871-A56E-4C23A854E038}" type="sibTrans" cxnId="{11A52185-090B-4D33-B5DA-5C875C5BDCAD}">
      <dgm:prSet/>
      <dgm:spPr/>
      <dgm:t>
        <a:bodyPr/>
        <a:lstStyle/>
        <a:p>
          <a:endParaRPr lang="en-US"/>
        </a:p>
      </dgm:t>
    </dgm:pt>
    <dgm:pt modelId="{A828B501-8743-4FC2-8816-D477843FE4EE}" type="parTrans" cxnId="{11A52185-090B-4D33-B5DA-5C875C5BDCAD}">
      <dgm:prSet/>
      <dgm:spPr/>
      <dgm:t>
        <a:bodyPr/>
        <a:lstStyle/>
        <a:p>
          <a:endParaRPr lang="en-US"/>
        </a:p>
      </dgm:t>
    </dgm:pt>
    <dgm:pt modelId="{54589BDC-5724-4959-B9DA-FAB5F0F18021}">
      <dgm:prSet phldrT="[Text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 sz="1700" dirty="0"/>
        </a:p>
      </dgm:t>
    </dgm:pt>
    <dgm:pt modelId="{15602B6C-C9AD-4769-B8E1-016074AD0B93}" type="sibTrans" cxnId="{050F72EA-DA11-491A-96B2-D5441EB7C927}">
      <dgm:prSet/>
      <dgm:spPr/>
      <dgm:t>
        <a:bodyPr/>
        <a:lstStyle/>
        <a:p>
          <a:endParaRPr lang="en-US"/>
        </a:p>
      </dgm:t>
    </dgm:pt>
    <dgm:pt modelId="{B4590220-8E19-4DBB-AF96-A83A09A32AE8}" type="parTrans" cxnId="{050F72EA-DA11-491A-96B2-D5441EB7C927}">
      <dgm:prSet/>
      <dgm:spPr/>
      <dgm:t>
        <a:bodyPr/>
        <a:lstStyle/>
        <a:p>
          <a:endParaRPr lang="en-US"/>
        </a:p>
      </dgm:t>
    </dgm:pt>
    <dgm:pt modelId="{3FCA1D08-F613-4768-8C3F-92257E88D659}" type="pres">
      <dgm:prSet presAssocID="{A59E898E-DEE3-47B1-BDAD-EA0F05D19FA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9A60D-EA94-44AE-9E73-118E573405E0}" type="pres">
      <dgm:prSet presAssocID="{A59E898E-DEE3-47B1-BDAD-EA0F05D19FA6}" presName="radial" presStyleCnt="0">
        <dgm:presLayoutVars>
          <dgm:animLvl val="ctr"/>
        </dgm:presLayoutVars>
      </dgm:prSet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en-US"/>
        </a:p>
      </dgm:t>
    </dgm:pt>
    <dgm:pt modelId="{6F33210C-A153-44D6-B242-B3451F14AA2A}" type="pres">
      <dgm:prSet presAssocID="{5C2E08A3-9692-4A48-9A64-4613E7890CF6}" presName="centerShape" presStyleLbl="vennNode1" presStyleIdx="0" presStyleCnt="6" custScaleX="87889" custScaleY="87889" custLinFactNeighborX="-2478" custLinFactNeighborY="2184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CDB72D5A-4752-42AD-B408-04FE0453398B}" type="pres">
      <dgm:prSet presAssocID="{3B9880CA-F2E1-4280-822F-7A013A131033}" presName="node" presStyleLbl="vennNode1" presStyleIdx="1" presStyleCnt="6" custScaleX="124403" custScaleY="124403" custRadScaleRad="85395" custRadScaleInc="-4054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DFC51922-6B57-40B0-8B6E-669D9653F57F}" type="pres">
      <dgm:prSet presAssocID="{7E5CE249-1E31-487F-97F2-79979501CE5B}" presName="node" presStyleLbl="vennNode1" presStyleIdx="2" presStyleCnt="6" custScaleX="124403" custScaleY="124403" custRadScaleRad="83957" custRadScaleInc="1893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037B3E44-B808-4986-8737-69A61610C1B1}" type="pres">
      <dgm:prSet presAssocID="{4D30CC0D-2A00-470A-A296-8EFE4CD45BB9}" presName="node" presStyleLbl="vennNode1" presStyleIdx="3" presStyleCnt="6" custScaleX="124403" custScaleY="124403" custRadScaleRad="91854" custRadScaleInc="4803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10AABC8E-3D87-40F1-8610-A6E48DCC6C87}" type="pres">
      <dgm:prSet presAssocID="{54589BDC-5724-4959-B9DA-FAB5F0F18021}" presName="node" presStyleLbl="vennNode1" presStyleIdx="4" presStyleCnt="6" custScaleX="124403" custScaleY="124403" custRadScaleRad="97736" custRadScaleInc="2123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2235895A-618E-43C2-8A98-6F340203C2BA}" type="pres">
      <dgm:prSet presAssocID="{C70F7711-E3B0-4238-B368-E4C4709A4A10}" presName="node" presStyleLbl="vennNode1" presStyleIdx="5" presStyleCnt="6" custScaleX="124403" custScaleY="124403" custRadScaleRad="93493" custRadScaleInc="-4304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</dgm:ptLst>
  <dgm:cxnLst>
    <dgm:cxn modelId="{ADDDDE83-8D88-4982-8DA1-8EA284D9FC92}" srcId="{5C2E08A3-9692-4A48-9A64-4613E7890CF6}" destId="{7E5CE249-1E31-487F-97F2-79979501CE5B}" srcOrd="1" destOrd="0" parTransId="{C729C94E-4B8C-4672-9E00-3DD0C6E11FA9}" sibTransId="{E03E7DD1-7749-4954-AD06-F1485E590EAB}"/>
    <dgm:cxn modelId="{F7B2ABE2-CB51-4941-A0EE-19A83AACC23E}" type="presOf" srcId="{A59E898E-DEE3-47B1-BDAD-EA0F05D19FA6}" destId="{3FCA1D08-F613-4768-8C3F-92257E88D659}" srcOrd="0" destOrd="0" presId="urn:microsoft.com/office/officeart/2005/8/layout/radial3"/>
    <dgm:cxn modelId="{A9001646-F1AE-46A0-BC06-5BAE8051CFF5}" type="presOf" srcId="{54589BDC-5724-4959-B9DA-FAB5F0F18021}" destId="{10AABC8E-3D87-40F1-8610-A6E48DCC6C87}" srcOrd="0" destOrd="0" presId="urn:microsoft.com/office/officeart/2005/8/layout/radial3"/>
    <dgm:cxn modelId="{A5040AA5-4A9A-42A1-A953-079F4CDCE1C4}" srcId="{A59E898E-DEE3-47B1-BDAD-EA0F05D19FA6}" destId="{5C2E08A3-9692-4A48-9A64-4613E7890CF6}" srcOrd="0" destOrd="0" parTransId="{B94D20D8-4E8D-45CC-838A-521144AC31AF}" sibTransId="{863E677A-CE9B-49CE-831A-21138A628E6D}"/>
    <dgm:cxn modelId="{73355CB2-BB04-4568-853A-49F58C40C6AF}" type="presOf" srcId="{7E5CE249-1E31-487F-97F2-79979501CE5B}" destId="{DFC51922-6B57-40B0-8B6E-669D9653F57F}" srcOrd="0" destOrd="0" presId="urn:microsoft.com/office/officeart/2005/8/layout/radial3"/>
    <dgm:cxn modelId="{54E6098A-780F-43F6-8142-319C463F95EC}" srcId="{5C2E08A3-9692-4A48-9A64-4613E7890CF6}" destId="{4D30CC0D-2A00-470A-A296-8EFE4CD45BB9}" srcOrd="2" destOrd="0" parTransId="{278225EC-FA04-4675-9926-A9D62AB50896}" sibTransId="{C17E2FC0-05C7-4599-BABD-04F552A6B0F6}"/>
    <dgm:cxn modelId="{AB3810B1-ABBF-4EA6-A13D-006567D3EBA8}" type="presOf" srcId="{5C2E08A3-9692-4A48-9A64-4613E7890CF6}" destId="{6F33210C-A153-44D6-B242-B3451F14AA2A}" srcOrd="0" destOrd="0" presId="urn:microsoft.com/office/officeart/2005/8/layout/radial3"/>
    <dgm:cxn modelId="{1CBBE64F-5B19-4611-ADBC-CFBF8DE1EFFF}" srcId="{5C2E08A3-9692-4A48-9A64-4613E7890CF6}" destId="{3B9880CA-F2E1-4280-822F-7A013A131033}" srcOrd="0" destOrd="0" parTransId="{6DCA0DB4-B08A-4615-B204-C8872C5B250D}" sibTransId="{618BE3AE-FA9A-4399-BF35-DFA74A75F46D}"/>
    <dgm:cxn modelId="{5C85AACA-DDB3-47AD-B3C0-AA248406CC19}" type="presOf" srcId="{4D30CC0D-2A00-470A-A296-8EFE4CD45BB9}" destId="{037B3E44-B808-4986-8737-69A61610C1B1}" srcOrd="0" destOrd="0" presId="urn:microsoft.com/office/officeart/2005/8/layout/radial3"/>
    <dgm:cxn modelId="{050F72EA-DA11-491A-96B2-D5441EB7C927}" srcId="{5C2E08A3-9692-4A48-9A64-4613E7890CF6}" destId="{54589BDC-5724-4959-B9DA-FAB5F0F18021}" srcOrd="3" destOrd="0" parTransId="{B4590220-8E19-4DBB-AF96-A83A09A32AE8}" sibTransId="{15602B6C-C9AD-4769-B8E1-016074AD0B93}"/>
    <dgm:cxn modelId="{11A52185-090B-4D33-B5DA-5C875C5BDCAD}" srcId="{5C2E08A3-9692-4A48-9A64-4613E7890CF6}" destId="{C70F7711-E3B0-4238-B368-E4C4709A4A10}" srcOrd="4" destOrd="0" parTransId="{A828B501-8743-4FC2-8816-D477843FE4EE}" sibTransId="{3BC38C7C-EC4F-4871-A56E-4C23A854E038}"/>
    <dgm:cxn modelId="{36D86073-6181-4C84-9C48-041E51EB6D57}" type="presOf" srcId="{C70F7711-E3B0-4238-B368-E4C4709A4A10}" destId="{2235895A-618E-43C2-8A98-6F340203C2BA}" srcOrd="0" destOrd="0" presId="urn:microsoft.com/office/officeart/2005/8/layout/radial3"/>
    <dgm:cxn modelId="{7C55C24C-6CD9-4A70-83AA-73D0C1900CEF}" type="presOf" srcId="{3B9880CA-F2E1-4280-822F-7A013A131033}" destId="{CDB72D5A-4752-42AD-B408-04FE0453398B}" srcOrd="0" destOrd="0" presId="urn:microsoft.com/office/officeart/2005/8/layout/radial3"/>
    <dgm:cxn modelId="{C29AA7D5-F3B6-4A86-B156-AB6C2850CACB}" type="presParOf" srcId="{3FCA1D08-F613-4768-8C3F-92257E88D659}" destId="{75D9A60D-EA94-44AE-9E73-118E573405E0}" srcOrd="0" destOrd="0" presId="urn:microsoft.com/office/officeart/2005/8/layout/radial3"/>
    <dgm:cxn modelId="{AA8203E0-B8B6-4ADA-97AF-FBB810F55D1A}" type="presParOf" srcId="{75D9A60D-EA94-44AE-9E73-118E573405E0}" destId="{6F33210C-A153-44D6-B242-B3451F14AA2A}" srcOrd="0" destOrd="0" presId="urn:microsoft.com/office/officeart/2005/8/layout/radial3"/>
    <dgm:cxn modelId="{043D1417-A713-4B4E-938C-A9FB0D659077}" type="presParOf" srcId="{75D9A60D-EA94-44AE-9E73-118E573405E0}" destId="{CDB72D5A-4752-42AD-B408-04FE0453398B}" srcOrd="1" destOrd="0" presId="urn:microsoft.com/office/officeart/2005/8/layout/radial3"/>
    <dgm:cxn modelId="{9277355C-8675-4CB6-A535-277E92D1C894}" type="presParOf" srcId="{75D9A60D-EA94-44AE-9E73-118E573405E0}" destId="{DFC51922-6B57-40B0-8B6E-669D9653F57F}" srcOrd="2" destOrd="0" presId="urn:microsoft.com/office/officeart/2005/8/layout/radial3"/>
    <dgm:cxn modelId="{C86783EF-A049-4673-84B5-330C483B5B66}" type="presParOf" srcId="{75D9A60D-EA94-44AE-9E73-118E573405E0}" destId="{037B3E44-B808-4986-8737-69A61610C1B1}" srcOrd="3" destOrd="0" presId="urn:microsoft.com/office/officeart/2005/8/layout/radial3"/>
    <dgm:cxn modelId="{E8A2522F-C824-498C-A1A7-17243FF725E0}" type="presParOf" srcId="{75D9A60D-EA94-44AE-9E73-118E573405E0}" destId="{10AABC8E-3D87-40F1-8610-A6E48DCC6C87}" srcOrd="4" destOrd="0" presId="urn:microsoft.com/office/officeart/2005/8/layout/radial3"/>
    <dgm:cxn modelId="{ACBB49EE-359D-4196-8663-FB05CF7F1033}" type="presParOf" srcId="{75D9A60D-EA94-44AE-9E73-118E573405E0}" destId="{2235895A-618E-43C2-8A98-6F340203C2BA}" srcOrd="5" destOrd="0" presId="urn:microsoft.com/office/officeart/2005/8/layout/radial3"/>
  </dgm:cxnLst>
  <dgm:bg>
    <a:effectLst>
      <a:outerShdw blurRad="152400" dist="317500" dir="5400000" sx="90000" sy="-19000" rotWithShape="0">
        <a:prstClr val="black">
          <a:alpha val="15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9E898E-DEE3-47B1-BDAD-EA0F05D19FA6}" type="doc">
      <dgm:prSet loTypeId="urn:microsoft.com/office/officeart/2005/8/layout/radial3" loCatId="cycle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C2E08A3-9692-4A48-9A64-4613E7890CF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2400" b="0" dirty="0" smtClean="0"/>
            <a:t>2016 </a:t>
          </a:r>
          <a:br>
            <a:rPr lang="en-US" sz="2400" b="0" dirty="0" smtClean="0"/>
          </a:br>
          <a:r>
            <a:rPr lang="en-US" sz="2400" b="0" dirty="0" smtClean="0"/>
            <a:t>Events</a:t>
          </a:r>
          <a:endParaRPr lang="en-US" sz="2400" b="0" dirty="0"/>
        </a:p>
      </dgm:t>
    </dgm:pt>
    <dgm:pt modelId="{B94D20D8-4E8D-45CC-838A-521144AC31AF}" type="parTrans" cxnId="{A5040AA5-4A9A-42A1-A953-079F4CDCE1C4}">
      <dgm:prSet/>
      <dgm:spPr/>
      <dgm:t>
        <a:bodyPr/>
        <a:lstStyle/>
        <a:p>
          <a:endParaRPr lang="en-US"/>
        </a:p>
      </dgm:t>
    </dgm:pt>
    <dgm:pt modelId="{863E677A-CE9B-49CE-831A-21138A628E6D}" type="sibTrans" cxnId="{A5040AA5-4A9A-42A1-A953-079F4CDCE1C4}">
      <dgm:prSet/>
      <dgm:spPr/>
      <dgm:t>
        <a:bodyPr/>
        <a:lstStyle/>
        <a:p>
          <a:endParaRPr lang="en-US"/>
        </a:p>
      </dgm:t>
    </dgm:pt>
    <dgm:pt modelId="{7E5CE249-1E31-487F-97F2-79979501CE5B}">
      <dgm:prSet phldrT="[Text]" custT="1"/>
      <dgm:spPr>
        <a:gradFill rotWithShape="0">
          <a:gsLst>
            <a:gs pos="0">
              <a:schemeClr val="accent4">
                <a:hueOff val="0"/>
                <a:satOff val="0"/>
                <a:lumOff val="0"/>
                <a:shade val="51000"/>
                <a:satMod val="130000"/>
                <a:alpha val="87000"/>
              </a:schemeClr>
            </a:gs>
            <a:gs pos="66000">
              <a:schemeClr val="accent4">
                <a:hueOff val="0"/>
                <a:satOff val="0"/>
                <a:lumOff val="0"/>
                <a:shade val="93000"/>
                <a:satMod val="130000"/>
                <a:alpha val="18000"/>
              </a:schemeClr>
            </a:gs>
            <a:gs pos="96000">
              <a:schemeClr val="accent4">
                <a:hueOff val="0"/>
                <a:satOff val="0"/>
                <a:lumOff val="0"/>
                <a:shade val="94000"/>
                <a:satMod val="135000"/>
                <a:alpha val="11000"/>
              </a:schemeClr>
            </a:gs>
          </a:gsLst>
        </a:gradFill>
      </dgm:spPr>
      <dgm:t>
        <a:bodyPr tIns="18288"/>
        <a:lstStyle/>
        <a:p>
          <a:r>
            <a:rPr lang="en-US" sz="1600" dirty="0" smtClean="0"/>
            <a:t>Infrastructure &amp; Government</a:t>
          </a:r>
          <a:endParaRPr lang="en-US" sz="1300" dirty="0"/>
        </a:p>
      </dgm:t>
    </dgm:pt>
    <dgm:pt modelId="{E03E7DD1-7749-4954-AD06-F1485E590EAB}" type="sibTrans" cxnId="{ADDDDE83-8D88-4982-8DA1-8EA284D9FC92}">
      <dgm:prSet/>
      <dgm:spPr/>
      <dgm:t>
        <a:bodyPr/>
        <a:lstStyle/>
        <a:p>
          <a:endParaRPr lang="en-US"/>
        </a:p>
      </dgm:t>
    </dgm:pt>
    <dgm:pt modelId="{C729C94E-4B8C-4672-9E00-3DD0C6E11FA9}" type="parTrans" cxnId="{ADDDDE83-8D88-4982-8DA1-8EA284D9FC92}">
      <dgm:prSet/>
      <dgm:spPr/>
      <dgm:t>
        <a:bodyPr/>
        <a:lstStyle/>
        <a:p>
          <a:endParaRPr lang="en-US"/>
        </a:p>
      </dgm:t>
    </dgm:pt>
    <dgm:pt modelId="{3B9880CA-F2E1-4280-822F-7A013A131033}">
      <dgm:prSet phldrT="[Text]" custT="1"/>
      <dgm:spPr>
        <a:gradFill rotWithShape="0">
          <a:gsLst>
            <a:gs pos="0">
              <a:srgbClr val="C8C300">
                <a:alpha val="71000"/>
              </a:srgbClr>
            </a:gs>
            <a:gs pos="80000">
              <a:srgbClr val="D5D000">
                <a:alpha val="46000"/>
              </a:srgbClr>
            </a:gs>
            <a:gs pos="100000">
              <a:srgbClr val="D5D000">
                <a:alpha val="32000"/>
              </a:srgbClr>
            </a:gs>
          </a:gsLst>
        </a:gradFill>
      </dgm:spPr>
      <dgm:t>
        <a:bodyPr tIns="18288" bIns="164592"/>
        <a:lstStyle/>
        <a:p>
          <a:r>
            <a:rPr lang="en-US" sz="1600" dirty="0" smtClean="0"/>
            <a:t>Social </a:t>
          </a:r>
          <a:br>
            <a:rPr lang="en-US" sz="1600" dirty="0" smtClean="0"/>
          </a:br>
          <a:r>
            <a:rPr lang="en-US" sz="1600" dirty="0" smtClean="0"/>
            <a:t>Media</a:t>
          </a:r>
          <a:endParaRPr lang="en-US" sz="1600" dirty="0"/>
        </a:p>
      </dgm:t>
    </dgm:pt>
    <dgm:pt modelId="{618BE3AE-FA9A-4399-BF35-DFA74A75F46D}" type="sibTrans" cxnId="{1CBBE64F-5B19-4611-ADBC-CFBF8DE1EFFF}">
      <dgm:prSet/>
      <dgm:spPr/>
      <dgm:t>
        <a:bodyPr/>
        <a:lstStyle/>
        <a:p>
          <a:endParaRPr lang="en-US"/>
        </a:p>
      </dgm:t>
    </dgm:pt>
    <dgm:pt modelId="{6DCA0DB4-B08A-4615-B204-C8872C5B250D}" type="parTrans" cxnId="{1CBBE64F-5B19-4611-ADBC-CFBF8DE1EFFF}">
      <dgm:prSet/>
      <dgm:spPr/>
      <dgm:t>
        <a:bodyPr/>
        <a:lstStyle/>
        <a:p>
          <a:endParaRPr lang="en-US"/>
        </a:p>
      </dgm:t>
    </dgm:pt>
    <dgm:pt modelId="{4D30CC0D-2A00-470A-A296-8EFE4CD45BB9}">
      <dgm:prSet phldrT="[Text]" custT="1"/>
      <dgm:spPr>
        <a:gradFill rotWithShape="0">
          <a:gsLst>
            <a:gs pos="0">
              <a:schemeClr val="accent5">
                <a:hueOff val="0"/>
                <a:satOff val="0"/>
                <a:lumOff val="0"/>
                <a:shade val="51000"/>
                <a:satMod val="130000"/>
                <a:alpha val="87000"/>
              </a:schemeClr>
            </a:gs>
            <a:gs pos="80000">
              <a:schemeClr val="accent5">
                <a:hueOff val="0"/>
                <a:satOff val="0"/>
                <a:lumOff val="0"/>
                <a:shade val="93000"/>
                <a:satMod val="130000"/>
                <a:alpha val="18000"/>
              </a:schemeClr>
            </a:gs>
            <a:gs pos="100000">
              <a:schemeClr val="accent5">
                <a:hueOff val="0"/>
                <a:satOff val="0"/>
                <a:lumOff val="0"/>
                <a:shade val="94000"/>
                <a:satMod val="135000"/>
                <a:alpha val="25000"/>
              </a:schemeClr>
            </a:gs>
          </a:gsLst>
        </a:gradFill>
      </dgm:spPr>
      <dgm:t>
        <a:bodyPr tIns="164592"/>
        <a:lstStyle/>
        <a:p>
          <a:r>
            <a:rPr lang="en-US" sz="1600" dirty="0" smtClean="0"/>
            <a:t>Healthcare</a:t>
          </a:r>
          <a:endParaRPr lang="en-US" sz="1400" dirty="0"/>
        </a:p>
      </dgm:t>
    </dgm:pt>
    <dgm:pt modelId="{278225EC-FA04-4675-9926-A9D62AB50896}" type="parTrans" cxnId="{54E6098A-780F-43F6-8142-319C463F95EC}">
      <dgm:prSet/>
      <dgm:spPr/>
      <dgm:t>
        <a:bodyPr/>
        <a:lstStyle/>
        <a:p>
          <a:endParaRPr lang="en-US"/>
        </a:p>
      </dgm:t>
    </dgm:pt>
    <dgm:pt modelId="{C17E2FC0-05C7-4599-BABD-04F552A6B0F6}" type="sibTrans" cxnId="{54E6098A-780F-43F6-8142-319C463F95EC}">
      <dgm:prSet/>
      <dgm:spPr/>
      <dgm:t>
        <a:bodyPr/>
        <a:lstStyle/>
        <a:p>
          <a:endParaRPr lang="en-US"/>
        </a:p>
      </dgm:t>
    </dgm:pt>
    <dgm:pt modelId="{C70F7711-E3B0-4238-B368-E4C4709A4A10}">
      <dgm:prSet phldrT="[Text]" custT="1"/>
      <dgm:spPr>
        <a:gradFill rotWithShape="0">
          <a:gsLst>
            <a:gs pos="0">
              <a:schemeClr val="accent3">
                <a:alpha val="86000"/>
              </a:schemeClr>
            </a:gs>
            <a:gs pos="80000">
              <a:schemeClr val="accent3">
                <a:alpha val="18000"/>
              </a:schemeClr>
            </a:gs>
            <a:gs pos="96000">
              <a:schemeClr val="accent2">
                <a:hueOff val="0"/>
                <a:satOff val="0"/>
                <a:lumOff val="0"/>
                <a:shade val="94000"/>
                <a:satMod val="135000"/>
                <a:alpha val="12000"/>
              </a:schemeClr>
            </a:gs>
          </a:gsLst>
        </a:gradFill>
      </dgm:spPr>
      <dgm:t>
        <a:bodyPr tIns="18288"/>
        <a:lstStyle/>
        <a:p>
          <a:r>
            <a:rPr lang="en-US" sz="1600" dirty="0" smtClean="0"/>
            <a:t>Business</a:t>
          </a:r>
          <a:endParaRPr lang="en-US" sz="1600" dirty="0"/>
        </a:p>
      </dgm:t>
    </dgm:pt>
    <dgm:pt modelId="{3BC38C7C-EC4F-4871-A56E-4C23A854E038}" type="sibTrans" cxnId="{11A52185-090B-4D33-B5DA-5C875C5BDCAD}">
      <dgm:prSet/>
      <dgm:spPr/>
      <dgm:t>
        <a:bodyPr/>
        <a:lstStyle/>
        <a:p>
          <a:endParaRPr lang="en-US"/>
        </a:p>
      </dgm:t>
    </dgm:pt>
    <dgm:pt modelId="{A828B501-8743-4FC2-8816-D477843FE4EE}" type="parTrans" cxnId="{11A52185-090B-4D33-B5DA-5C875C5BDCAD}">
      <dgm:prSet/>
      <dgm:spPr/>
      <dgm:t>
        <a:bodyPr/>
        <a:lstStyle/>
        <a:p>
          <a:endParaRPr lang="en-US"/>
        </a:p>
      </dgm:t>
    </dgm:pt>
    <dgm:pt modelId="{54589BDC-5724-4959-B9DA-FAB5F0F18021}">
      <dgm:prSet phldrT="[Text]" custT="1"/>
      <dgm:spPr>
        <a:gradFill rotWithShape="0">
          <a:gsLst>
            <a:gs pos="0">
              <a:srgbClr val="7030A0">
                <a:alpha val="81000"/>
              </a:srgbClr>
            </a:gs>
            <a:gs pos="80000">
              <a:srgbClr val="7030A0">
                <a:alpha val="36000"/>
              </a:srgbClr>
            </a:gs>
            <a:gs pos="100000">
              <a:srgbClr val="7030A0">
                <a:alpha val="13000"/>
              </a:srgbClr>
            </a:gs>
          </a:gsLst>
          <a:lin ang="16200000" scaled="0"/>
        </a:gradFill>
      </dgm:spPr>
      <dgm:t>
        <a:bodyPr tIns="164592"/>
        <a:lstStyle/>
        <a:p>
          <a:r>
            <a:rPr lang="en-US" sz="1600" dirty="0" smtClean="0"/>
            <a:t>Hospitality</a:t>
          </a:r>
          <a:endParaRPr lang="en-US" sz="1700" dirty="0"/>
        </a:p>
      </dgm:t>
    </dgm:pt>
    <dgm:pt modelId="{15602B6C-C9AD-4769-B8E1-016074AD0B93}" type="sibTrans" cxnId="{050F72EA-DA11-491A-96B2-D5441EB7C927}">
      <dgm:prSet/>
      <dgm:spPr/>
      <dgm:t>
        <a:bodyPr/>
        <a:lstStyle/>
        <a:p>
          <a:endParaRPr lang="en-US"/>
        </a:p>
      </dgm:t>
    </dgm:pt>
    <dgm:pt modelId="{B4590220-8E19-4DBB-AF96-A83A09A32AE8}" type="parTrans" cxnId="{050F72EA-DA11-491A-96B2-D5441EB7C927}">
      <dgm:prSet/>
      <dgm:spPr/>
      <dgm:t>
        <a:bodyPr/>
        <a:lstStyle/>
        <a:p>
          <a:endParaRPr lang="en-US"/>
        </a:p>
      </dgm:t>
    </dgm:pt>
    <dgm:pt modelId="{3FCA1D08-F613-4768-8C3F-92257E88D659}" type="pres">
      <dgm:prSet presAssocID="{A59E898E-DEE3-47B1-BDAD-EA0F05D19FA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9A60D-EA94-44AE-9E73-118E573405E0}" type="pres">
      <dgm:prSet presAssocID="{A59E898E-DEE3-47B1-BDAD-EA0F05D19FA6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6F33210C-A153-44D6-B242-B3451F14AA2A}" type="pres">
      <dgm:prSet presAssocID="{5C2E08A3-9692-4A48-9A64-4613E7890CF6}" presName="centerShape" presStyleLbl="vennNode1" presStyleIdx="0" presStyleCnt="6" custScaleX="87889" custScaleY="87889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CDB72D5A-4752-42AD-B408-04FE0453398B}" type="pres">
      <dgm:prSet presAssocID="{3B9880CA-F2E1-4280-822F-7A013A131033}" presName="node" presStyleLbl="vennNode1" presStyleIdx="1" presStyleCnt="6" custScaleX="122058" custScaleY="122058" custRadScaleRad="96507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DFC51922-6B57-40B0-8B6E-669D9653F57F}" type="pres">
      <dgm:prSet presAssocID="{7E5CE249-1E31-487F-97F2-79979501CE5B}" presName="node" presStyleLbl="vennNode1" presStyleIdx="2" presStyleCnt="6" custScaleX="122058" custScaleY="122058" custRadScaleRad="96685" custRadScaleInc="-888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037B3E44-B808-4986-8737-69A61610C1B1}" type="pres">
      <dgm:prSet presAssocID="{4D30CC0D-2A00-470A-A296-8EFE4CD45BB9}" presName="node" presStyleLbl="vennNode1" presStyleIdx="3" presStyleCnt="6" custScaleX="122058" custScaleY="122058" custRadScaleRad="97195" custRadScaleInc="-1680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10AABC8E-3D87-40F1-8610-A6E48DCC6C87}" type="pres">
      <dgm:prSet presAssocID="{54589BDC-5724-4959-B9DA-FAB5F0F18021}" presName="node" presStyleLbl="vennNode1" presStyleIdx="4" presStyleCnt="6" custScaleX="122058" custScaleY="122058" custRadScaleRad="97195" custRadScaleInc="1680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2235895A-618E-43C2-8A98-6F340203C2BA}" type="pres">
      <dgm:prSet presAssocID="{C70F7711-E3B0-4238-B368-E4C4709A4A10}" presName="node" presStyleLbl="vennNode1" presStyleIdx="5" presStyleCnt="6" custScaleX="122058" custScaleY="122058" custRadScaleRad="96685" custRadScaleInc="888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US"/>
        </a:p>
      </dgm:t>
    </dgm:pt>
  </dgm:ptLst>
  <dgm:cxnLst>
    <dgm:cxn modelId="{ADDDDE83-8D88-4982-8DA1-8EA284D9FC92}" srcId="{5C2E08A3-9692-4A48-9A64-4613E7890CF6}" destId="{7E5CE249-1E31-487F-97F2-79979501CE5B}" srcOrd="1" destOrd="0" parTransId="{C729C94E-4B8C-4672-9E00-3DD0C6E11FA9}" sibTransId="{E03E7DD1-7749-4954-AD06-F1485E590EAB}"/>
    <dgm:cxn modelId="{A5040AA5-4A9A-42A1-A953-079F4CDCE1C4}" srcId="{A59E898E-DEE3-47B1-BDAD-EA0F05D19FA6}" destId="{5C2E08A3-9692-4A48-9A64-4613E7890CF6}" srcOrd="0" destOrd="0" parTransId="{B94D20D8-4E8D-45CC-838A-521144AC31AF}" sibTransId="{863E677A-CE9B-49CE-831A-21138A628E6D}"/>
    <dgm:cxn modelId="{6BB64AD4-87EC-4A00-B187-193D5053E680}" type="presOf" srcId="{5C2E08A3-9692-4A48-9A64-4613E7890CF6}" destId="{6F33210C-A153-44D6-B242-B3451F14AA2A}" srcOrd="0" destOrd="0" presId="urn:microsoft.com/office/officeart/2005/8/layout/radial3"/>
    <dgm:cxn modelId="{D588D8BC-96F8-4D97-8090-E0A8BF0B94F0}" type="presOf" srcId="{3B9880CA-F2E1-4280-822F-7A013A131033}" destId="{CDB72D5A-4752-42AD-B408-04FE0453398B}" srcOrd="0" destOrd="0" presId="urn:microsoft.com/office/officeart/2005/8/layout/radial3"/>
    <dgm:cxn modelId="{29AD9BDF-3F07-47F3-9362-357A6C720BAC}" type="presOf" srcId="{A59E898E-DEE3-47B1-BDAD-EA0F05D19FA6}" destId="{3FCA1D08-F613-4768-8C3F-92257E88D659}" srcOrd="0" destOrd="0" presId="urn:microsoft.com/office/officeart/2005/8/layout/radial3"/>
    <dgm:cxn modelId="{393339AD-28C2-4DA6-ADDA-F40CCE88206A}" type="presOf" srcId="{54589BDC-5724-4959-B9DA-FAB5F0F18021}" destId="{10AABC8E-3D87-40F1-8610-A6E48DCC6C87}" srcOrd="0" destOrd="0" presId="urn:microsoft.com/office/officeart/2005/8/layout/radial3"/>
    <dgm:cxn modelId="{54E6098A-780F-43F6-8142-319C463F95EC}" srcId="{5C2E08A3-9692-4A48-9A64-4613E7890CF6}" destId="{4D30CC0D-2A00-470A-A296-8EFE4CD45BB9}" srcOrd="2" destOrd="0" parTransId="{278225EC-FA04-4675-9926-A9D62AB50896}" sibTransId="{C17E2FC0-05C7-4599-BABD-04F552A6B0F6}"/>
    <dgm:cxn modelId="{6E1BD696-1618-4EB2-9263-B83BCC904FB8}" type="presOf" srcId="{C70F7711-E3B0-4238-B368-E4C4709A4A10}" destId="{2235895A-618E-43C2-8A98-6F340203C2BA}" srcOrd="0" destOrd="0" presId="urn:microsoft.com/office/officeart/2005/8/layout/radial3"/>
    <dgm:cxn modelId="{1CBBE64F-5B19-4611-ADBC-CFBF8DE1EFFF}" srcId="{5C2E08A3-9692-4A48-9A64-4613E7890CF6}" destId="{3B9880CA-F2E1-4280-822F-7A013A131033}" srcOrd="0" destOrd="0" parTransId="{6DCA0DB4-B08A-4615-B204-C8872C5B250D}" sibTransId="{618BE3AE-FA9A-4399-BF35-DFA74A75F46D}"/>
    <dgm:cxn modelId="{41DCA015-D49E-437C-BEAF-F521973308F0}" type="presOf" srcId="{4D30CC0D-2A00-470A-A296-8EFE4CD45BB9}" destId="{037B3E44-B808-4986-8737-69A61610C1B1}" srcOrd="0" destOrd="0" presId="urn:microsoft.com/office/officeart/2005/8/layout/radial3"/>
    <dgm:cxn modelId="{6A9BE3D1-5139-46EA-B488-D8A64B4E6D65}" type="presOf" srcId="{7E5CE249-1E31-487F-97F2-79979501CE5B}" destId="{DFC51922-6B57-40B0-8B6E-669D9653F57F}" srcOrd="0" destOrd="0" presId="urn:microsoft.com/office/officeart/2005/8/layout/radial3"/>
    <dgm:cxn modelId="{050F72EA-DA11-491A-96B2-D5441EB7C927}" srcId="{5C2E08A3-9692-4A48-9A64-4613E7890CF6}" destId="{54589BDC-5724-4959-B9DA-FAB5F0F18021}" srcOrd="3" destOrd="0" parTransId="{B4590220-8E19-4DBB-AF96-A83A09A32AE8}" sibTransId="{15602B6C-C9AD-4769-B8E1-016074AD0B93}"/>
    <dgm:cxn modelId="{11A52185-090B-4D33-B5DA-5C875C5BDCAD}" srcId="{5C2E08A3-9692-4A48-9A64-4613E7890CF6}" destId="{C70F7711-E3B0-4238-B368-E4C4709A4A10}" srcOrd="4" destOrd="0" parTransId="{A828B501-8743-4FC2-8816-D477843FE4EE}" sibTransId="{3BC38C7C-EC4F-4871-A56E-4C23A854E038}"/>
    <dgm:cxn modelId="{11FDD915-4D0D-4A16-A406-75F75C3E08C0}" type="presParOf" srcId="{3FCA1D08-F613-4768-8C3F-92257E88D659}" destId="{75D9A60D-EA94-44AE-9E73-118E573405E0}" srcOrd="0" destOrd="0" presId="urn:microsoft.com/office/officeart/2005/8/layout/radial3"/>
    <dgm:cxn modelId="{38B120A1-051A-4661-B924-7BC79E1A61ED}" type="presParOf" srcId="{75D9A60D-EA94-44AE-9E73-118E573405E0}" destId="{6F33210C-A153-44D6-B242-B3451F14AA2A}" srcOrd="0" destOrd="0" presId="urn:microsoft.com/office/officeart/2005/8/layout/radial3"/>
    <dgm:cxn modelId="{AEBACB1F-2D9F-46FC-B12B-CBE325E5ED72}" type="presParOf" srcId="{75D9A60D-EA94-44AE-9E73-118E573405E0}" destId="{CDB72D5A-4752-42AD-B408-04FE0453398B}" srcOrd="1" destOrd="0" presId="urn:microsoft.com/office/officeart/2005/8/layout/radial3"/>
    <dgm:cxn modelId="{4D42A1C3-2BCB-4DB4-B2E6-851436FF52EE}" type="presParOf" srcId="{75D9A60D-EA94-44AE-9E73-118E573405E0}" destId="{DFC51922-6B57-40B0-8B6E-669D9653F57F}" srcOrd="2" destOrd="0" presId="urn:microsoft.com/office/officeart/2005/8/layout/radial3"/>
    <dgm:cxn modelId="{73FCC17B-E8C6-4D89-BF9F-FB62A8C77EAF}" type="presParOf" srcId="{75D9A60D-EA94-44AE-9E73-118E573405E0}" destId="{037B3E44-B808-4986-8737-69A61610C1B1}" srcOrd="3" destOrd="0" presId="urn:microsoft.com/office/officeart/2005/8/layout/radial3"/>
    <dgm:cxn modelId="{C2804AE7-648A-471F-B64C-0A0A18240FB6}" type="presParOf" srcId="{75D9A60D-EA94-44AE-9E73-118E573405E0}" destId="{10AABC8E-3D87-40F1-8610-A6E48DCC6C87}" srcOrd="4" destOrd="0" presId="urn:microsoft.com/office/officeart/2005/8/layout/radial3"/>
    <dgm:cxn modelId="{1E1E6452-C85A-41AF-8898-D2510698674F}" type="presParOf" srcId="{75D9A60D-EA94-44AE-9E73-118E573405E0}" destId="{2235895A-618E-43C2-8A98-6F340203C2BA}" srcOrd="5" destOrd="0" presId="urn:microsoft.com/office/officeart/2005/8/layout/radial3"/>
  </dgm:cxnLst>
  <dgm:bg>
    <a:effectLst>
      <a:outerShdw blurRad="152400" dist="317500" dir="5400000" sx="90000" sy="-19000" rotWithShape="0">
        <a:prstClr val="black">
          <a:alpha val="15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33210C-A153-44D6-B242-B3451F14AA2A}">
      <dsp:nvSpPr>
        <dsp:cNvPr id="0" name=""/>
        <dsp:cNvSpPr/>
      </dsp:nvSpPr>
      <dsp:spPr>
        <a:xfrm>
          <a:off x="2248114" y="1405677"/>
          <a:ext cx="2374187" cy="2374187"/>
        </a:xfrm>
        <a:prstGeom prst="round2DiagRect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0" kern="1200" dirty="0"/>
        </a:p>
      </dsp:txBody>
      <dsp:txXfrm>
        <a:off x="2364012" y="1521575"/>
        <a:ext cx="2142391" cy="2142391"/>
      </dsp:txXfrm>
    </dsp:sp>
    <dsp:sp modelId="{CDB72D5A-4752-42AD-B408-04FE0453398B}">
      <dsp:nvSpPr>
        <dsp:cNvPr id="0" name=""/>
        <dsp:cNvSpPr/>
      </dsp:nvSpPr>
      <dsp:spPr>
        <a:xfrm>
          <a:off x="2605744" y="177145"/>
          <a:ext cx="1680278" cy="1680278"/>
        </a:xfrm>
        <a:prstGeom prst="round2DiagRect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2687768" y="259169"/>
        <a:ext cx="1516230" cy="1516230"/>
      </dsp:txXfrm>
    </dsp:sp>
    <dsp:sp modelId="{DFC51922-6B57-40B0-8B6E-669D9653F57F}">
      <dsp:nvSpPr>
        <dsp:cNvPr id="0" name=""/>
        <dsp:cNvSpPr/>
      </dsp:nvSpPr>
      <dsp:spPr>
        <a:xfrm>
          <a:off x="4095800" y="1253452"/>
          <a:ext cx="1680278" cy="1680278"/>
        </a:xfrm>
        <a:prstGeom prst="round2DiagRect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4177824" y="1335476"/>
        <a:ext cx="1516230" cy="1516230"/>
      </dsp:txXfrm>
    </dsp:sp>
    <dsp:sp modelId="{037B3E44-B808-4986-8737-69A61610C1B1}">
      <dsp:nvSpPr>
        <dsp:cNvPr id="0" name=""/>
        <dsp:cNvSpPr/>
      </dsp:nvSpPr>
      <dsp:spPr>
        <a:xfrm>
          <a:off x="3550453" y="3036621"/>
          <a:ext cx="1680278" cy="1680278"/>
        </a:xfrm>
        <a:prstGeom prst="round2DiagRect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632477" y="3118645"/>
        <a:ext cx="1516230" cy="1516230"/>
      </dsp:txXfrm>
    </dsp:sp>
    <dsp:sp modelId="{10AABC8E-3D87-40F1-8610-A6E48DCC6C87}">
      <dsp:nvSpPr>
        <dsp:cNvPr id="0" name=""/>
        <dsp:cNvSpPr/>
      </dsp:nvSpPr>
      <dsp:spPr>
        <a:xfrm>
          <a:off x="1635907" y="3037969"/>
          <a:ext cx="1680278" cy="1680278"/>
        </a:xfrm>
        <a:prstGeom prst="round2DiagRect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1717931" y="3119993"/>
        <a:ext cx="1516230" cy="1516230"/>
      </dsp:txXfrm>
    </dsp:sp>
    <dsp:sp modelId="{2235895A-618E-43C2-8A98-6F340203C2BA}">
      <dsp:nvSpPr>
        <dsp:cNvPr id="0" name=""/>
        <dsp:cNvSpPr/>
      </dsp:nvSpPr>
      <dsp:spPr>
        <a:xfrm>
          <a:off x="1094432" y="1253375"/>
          <a:ext cx="1680278" cy="1680278"/>
        </a:xfrm>
        <a:prstGeom prst="round2DiagRect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176456" y="1335399"/>
        <a:ext cx="1516230" cy="1516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33210C-A153-44D6-B242-B3451F14AA2A}">
      <dsp:nvSpPr>
        <dsp:cNvPr id="0" name=""/>
        <dsp:cNvSpPr/>
      </dsp:nvSpPr>
      <dsp:spPr>
        <a:xfrm>
          <a:off x="2174685" y="1237567"/>
          <a:ext cx="2210986" cy="2210986"/>
        </a:xfrm>
        <a:prstGeom prst="round2Diag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2016 </a:t>
          </a:r>
          <a:br>
            <a:rPr lang="en-US" sz="2400" b="0" kern="1200" dirty="0" smtClean="0"/>
          </a:br>
          <a:r>
            <a:rPr lang="en-US" sz="2400" b="0" kern="1200" dirty="0" smtClean="0"/>
            <a:t>Events</a:t>
          </a:r>
          <a:endParaRPr lang="en-US" sz="2400" b="0" kern="1200" dirty="0"/>
        </a:p>
      </dsp:txBody>
      <dsp:txXfrm>
        <a:off x="2282616" y="1345498"/>
        <a:ext cx="1995124" cy="1995124"/>
      </dsp:txXfrm>
    </dsp:sp>
    <dsp:sp modelId="{CDB72D5A-4752-42AD-B408-04FE0453398B}">
      <dsp:nvSpPr>
        <dsp:cNvPr id="0" name=""/>
        <dsp:cNvSpPr/>
      </dsp:nvSpPr>
      <dsp:spPr>
        <a:xfrm>
          <a:off x="2512538" y="-3947"/>
          <a:ext cx="1535280" cy="1535280"/>
        </a:xfrm>
        <a:prstGeom prst="round2DiagRect">
          <a:avLst/>
        </a:prstGeom>
        <a:gradFill rotWithShape="0">
          <a:gsLst>
            <a:gs pos="0">
              <a:srgbClr val="C8C300">
                <a:alpha val="71000"/>
              </a:srgbClr>
            </a:gs>
            <a:gs pos="80000">
              <a:srgbClr val="D5D000">
                <a:alpha val="46000"/>
              </a:srgbClr>
            </a:gs>
            <a:gs pos="100000">
              <a:srgbClr val="D5D000">
                <a:alpha val="32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18288" rIns="20320" bIns="1645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Social </a:t>
          </a:r>
          <a:br>
            <a:rPr lang="en-US" sz="1600" kern="1200" dirty="0" smtClean="0"/>
          </a:br>
          <a:r>
            <a:rPr lang="en-US" sz="1600" kern="1200" dirty="0" smtClean="0"/>
            <a:t>Media</a:t>
          </a:r>
          <a:endParaRPr lang="en-US" sz="1600" kern="1200" dirty="0"/>
        </a:p>
      </dsp:txBody>
      <dsp:txXfrm>
        <a:off x="2587484" y="70999"/>
        <a:ext cx="1385388" cy="1385388"/>
      </dsp:txXfrm>
    </dsp:sp>
    <dsp:sp modelId="{DFC51922-6B57-40B0-8B6E-669D9653F57F}">
      <dsp:nvSpPr>
        <dsp:cNvPr id="0" name=""/>
        <dsp:cNvSpPr/>
      </dsp:nvSpPr>
      <dsp:spPr>
        <a:xfrm>
          <a:off x="4011827" y="1069706"/>
          <a:ext cx="1535280" cy="1535280"/>
        </a:xfrm>
        <a:prstGeom prst="round2Diag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shade val="51000"/>
                <a:satMod val="130000"/>
                <a:alpha val="87000"/>
              </a:schemeClr>
            </a:gs>
            <a:gs pos="66000">
              <a:schemeClr val="accent4">
                <a:hueOff val="0"/>
                <a:satOff val="0"/>
                <a:lumOff val="0"/>
                <a:shade val="93000"/>
                <a:satMod val="130000"/>
                <a:alpha val="18000"/>
              </a:schemeClr>
            </a:gs>
            <a:gs pos="96000">
              <a:schemeClr val="accent4">
                <a:hueOff val="0"/>
                <a:satOff val="0"/>
                <a:lumOff val="0"/>
                <a:shade val="94000"/>
                <a:satMod val="135000"/>
                <a:alpha val="11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18288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Infrastructure &amp; Government</a:t>
          </a:r>
          <a:endParaRPr lang="en-US" sz="1300" kern="1200" dirty="0"/>
        </a:p>
      </dsp:txBody>
      <dsp:txXfrm>
        <a:off x="4086773" y="1144652"/>
        <a:ext cx="1385388" cy="1385388"/>
      </dsp:txXfrm>
    </dsp:sp>
    <dsp:sp modelId="{037B3E44-B808-4986-8737-69A61610C1B1}">
      <dsp:nvSpPr>
        <dsp:cNvPr id="0" name=""/>
        <dsp:cNvSpPr/>
      </dsp:nvSpPr>
      <dsp:spPr>
        <a:xfrm>
          <a:off x="3474442" y="2842241"/>
          <a:ext cx="1535280" cy="1535280"/>
        </a:xfrm>
        <a:prstGeom prst="round2Diag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shade val="51000"/>
                <a:satMod val="130000"/>
                <a:alpha val="87000"/>
              </a:schemeClr>
            </a:gs>
            <a:gs pos="80000">
              <a:schemeClr val="accent5">
                <a:hueOff val="0"/>
                <a:satOff val="0"/>
                <a:lumOff val="0"/>
                <a:shade val="93000"/>
                <a:satMod val="130000"/>
                <a:alpha val="18000"/>
              </a:schemeClr>
            </a:gs>
            <a:gs pos="100000">
              <a:schemeClr val="accent5">
                <a:hueOff val="0"/>
                <a:satOff val="0"/>
                <a:lumOff val="0"/>
                <a:shade val="94000"/>
                <a:satMod val="135000"/>
                <a:alpha val="2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164592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Healthcare</a:t>
          </a:r>
          <a:endParaRPr lang="en-US" sz="1400" kern="1200" dirty="0"/>
        </a:p>
      </dsp:txBody>
      <dsp:txXfrm>
        <a:off x="3549388" y="2917187"/>
        <a:ext cx="1385388" cy="1385388"/>
      </dsp:txXfrm>
    </dsp:sp>
    <dsp:sp modelId="{10AABC8E-3D87-40F1-8610-A6E48DCC6C87}">
      <dsp:nvSpPr>
        <dsp:cNvPr id="0" name=""/>
        <dsp:cNvSpPr/>
      </dsp:nvSpPr>
      <dsp:spPr>
        <a:xfrm>
          <a:off x="1550634" y="2842241"/>
          <a:ext cx="1535280" cy="1535280"/>
        </a:xfrm>
        <a:prstGeom prst="round2DiagRect">
          <a:avLst/>
        </a:prstGeom>
        <a:gradFill rotWithShape="0">
          <a:gsLst>
            <a:gs pos="0">
              <a:srgbClr val="7030A0">
                <a:alpha val="81000"/>
              </a:srgbClr>
            </a:gs>
            <a:gs pos="80000">
              <a:srgbClr val="7030A0">
                <a:alpha val="36000"/>
              </a:srgbClr>
            </a:gs>
            <a:gs pos="100000">
              <a:srgbClr val="7030A0">
                <a:alpha val="13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164592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Hospitality</a:t>
          </a:r>
          <a:endParaRPr lang="en-US" sz="1700" kern="1200" dirty="0"/>
        </a:p>
      </dsp:txBody>
      <dsp:txXfrm>
        <a:off x="1625580" y="2917187"/>
        <a:ext cx="1385388" cy="1385388"/>
      </dsp:txXfrm>
    </dsp:sp>
    <dsp:sp modelId="{2235895A-618E-43C2-8A98-6F340203C2BA}">
      <dsp:nvSpPr>
        <dsp:cNvPr id="0" name=""/>
        <dsp:cNvSpPr/>
      </dsp:nvSpPr>
      <dsp:spPr>
        <a:xfrm>
          <a:off x="1013249" y="1069706"/>
          <a:ext cx="1535280" cy="1535280"/>
        </a:xfrm>
        <a:prstGeom prst="round2DiagRect">
          <a:avLst/>
        </a:prstGeom>
        <a:gradFill rotWithShape="0">
          <a:gsLst>
            <a:gs pos="0">
              <a:schemeClr val="accent3">
                <a:alpha val="86000"/>
              </a:schemeClr>
            </a:gs>
            <a:gs pos="80000">
              <a:schemeClr val="accent3">
                <a:alpha val="18000"/>
              </a:schemeClr>
            </a:gs>
            <a:gs pos="96000">
              <a:schemeClr val="accent2">
                <a:hueOff val="0"/>
                <a:satOff val="0"/>
                <a:lumOff val="0"/>
                <a:shade val="94000"/>
                <a:satMod val="135000"/>
                <a:alpha val="12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18288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Business</a:t>
          </a:r>
          <a:endParaRPr lang="en-US" sz="1600" kern="1200" dirty="0"/>
        </a:p>
      </dsp:txBody>
      <dsp:txXfrm>
        <a:off x="1088195" y="1144652"/>
        <a:ext cx="1385388" cy="1385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E9DE8-49BA-4C9F-BB0E-DC59EB6442A9}" type="datetimeFigureOut">
              <a:rPr lang="en-US" smtClean="0"/>
              <a:t>02/27/2017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F777A-D5A8-494C-97D3-74F220883F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98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0568A58-25BF-4ED8-BF3A-372FEB996820}" type="datetimeFigureOut">
              <a:rPr lang="en-US" smtClean="0"/>
              <a:pPr/>
              <a:t>02/27/2017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956B978-5561-43A9-995A-DAC25F8E46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7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78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18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09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35A78-1A69-48B4-9103-531156B5117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229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09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4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7325" marR="0" indent="-187325" algn="l" defTabSz="914400" rtl="0" eaLnBrk="1" fontAlgn="auto" latinLnBrk="0" hangingPunct="1"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7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10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11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175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B978-5561-43A9-995A-DAC25F8E465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54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218" y="1623297"/>
            <a:ext cx="5448300" cy="1831975"/>
          </a:xfrm>
        </p:spPr>
        <p:txBody>
          <a:bodyPr>
            <a:noAutofit/>
          </a:bodyPr>
          <a:lstStyle>
            <a:lvl1pPr algn="l">
              <a:defRPr lang="en-US" sz="2800" b="1" kern="1200" dirty="0">
                <a:solidFill>
                  <a:srgbClr val="005A8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833409" y="4201087"/>
            <a:ext cx="3547077" cy="231775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700" b="0" i="1">
                <a:solidFill>
                  <a:schemeClr val="bg1">
                    <a:lumMod val="50000"/>
                  </a:schemeClr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600"/>
              </a:spcBef>
              <a:buFontTx/>
              <a:buNone/>
              <a:defRPr sz="14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78326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 userDrawn="1"/>
        </p:nvSpPr>
        <p:spPr>
          <a:xfrm>
            <a:off x="1618372" y="1851784"/>
            <a:ext cx="6254065" cy="3815591"/>
          </a:xfrm>
          <a:prstGeom prst="roundRect">
            <a:avLst>
              <a:gd name="adj" fmla="val 4178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EAEAEA"/>
              </a:gs>
            </a:gsLst>
            <a:lin ang="16200000" scaled="1"/>
            <a:tileRect/>
          </a:gradFill>
          <a:ln w="9525" cap="flat" cmpd="sng" algn="ctr">
            <a:solidFill>
              <a:schemeClr val="bg1">
                <a:lumMod val="95000"/>
              </a:schemeClr>
            </a:solidFill>
            <a:prstDash val="solid"/>
          </a:ln>
          <a:effectLst>
            <a:reflection stA="50000" endPos="20000" dist="38100" dir="5400000" sy="-100000" algn="bl" rotWithShape="0"/>
          </a:effectLst>
        </p:spPr>
        <p:txBody>
          <a:bodyPr rtlCol="0" anchor="ctr">
            <a:noAutofit/>
          </a:bodyPr>
          <a:lstStyle/>
          <a:p>
            <a:pPr marL="0" marR="0" lvl="0" indent="0" algn="ctr" defTabSz="45714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4363" y="2725550"/>
            <a:ext cx="5754687" cy="1220076"/>
          </a:xfrm>
        </p:spPr>
        <p:txBody>
          <a:bodyPr anchor="b">
            <a:noAutofit/>
          </a:bodyPr>
          <a:lstStyle>
            <a:lvl1pPr algn="l">
              <a:defRPr lang="en-US" sz="2800" b="1" kern="1200" dirty="0" smtClean="0">
                <a:solidFill>
                  <a:srgbClr val="005A8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3888" y="3867416"/>
            <a:ext cx="5754687" cy="1247228"/>
          </a:xfrm>
        </p:spPr>
        <p:txBody>
          <a:bodyPr anchor="t">
            <a:noAutofit/>
          </a:bodyPr>
          <a:lstStyle>
            <a:lvl1pPr marL="0" indent="0">
              <a:buNone/>
              <a:defRPr lang="en-US" sz="2000" kern="1200" dirty="0" smtClean="0">
                <a:solidFill>
                  <a:srgbClr val="6CB1D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4266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o GL left side logo n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/>
          </p:cNvSpPr>
          <p:nvPr userDrawn="1"/>
        </p:nvSpPr>
        <p:spPr>
          <a:xfrm>
            <a:off x="-12330" y="0"/>
            <a:ext cx="9189720" cy="6858000"/>
          </a:xfrm>
          <a:prstGeom prst="rect">
            <a:avLst/>
          </a:prstGeom>
          <a:gradFill flip="none" rotWithShape="1">
            <a:gsLst>
              <a:gs pos="100000">
                <a:schemeClr val="bg2">
                  <a:lumMod val="20000"/>
                  <a:lumOff val="80000"/>
                </a:schemeClr>
              </a:gs>
              <a:gs pos="0">
                <a:srgbClr val="FFFFFF"/>
              </a:gs>
            </a:gsLst>
            <a:lin ang="5400000" scaled="1"/>
            <a:tileRect/>
          </a:gradFill>
          <a:ln w="9525" cap="flat" cmpd="sng" algn="ctr">
            <a:noFill/>
            <a:prstDash val="solid"/>
          </a:ln>
          <a:effectLst/>
        </p:spPr>
        <p:txBody>
          <a:bodyPr lIns="91429" tIns="45714" rIns="91429" bIns="45714" rtlCol="0" anchor="ctr">
            <a:noAutofit/>
          </a:bodyPr>
          <a:lstStyle/>
          <a:p>
            <a:pPr marL="0" marR="0" lvl="0" indent="0" algn="ctr" defTabSz="45714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774"/>
            <a:ext cx="8229600" cy="4525963"/>
          </a:xfrm>
        </p:spPr>
        <p:txBody>
          <a:bodyPr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307587" y="6436172"/>
            <a:ext cx="835572" cy="426871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3E142A-3C00-4127-85D6-84DE39FD85BE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/>
              <a:t>‹#›</a:t>
            </a:fld>
            <a:endParaRPr lang="en-US" sz="8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620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ide GL n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492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GL n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5690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o GL right side logo no box">
    <p:bg>
      <p:bgPr>
        <a:solidFill>
          <a:srgbClr val="C3E1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07587" y="6436172"/>
            <a:ext cx="835572" cy="426871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3E142A-3C00-4127-85D6-84DE39FD85BE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/>
              <a:t>‹#›</a:t>
            </a:fld>
            <a:endParaRPr lang="en-US" sz="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8057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694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GL right side logo no box">
    <p:bg>
      <p:bgPr>
        <a:solidFill>
          <a:srgbClr val="C3E1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07587" y="6436172"/>
            <a:ext cx="835572" cy="426871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3E142A-3C00-4127-85D6-84DE39FD85BE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/>
              <a:t>‹#›</a:t>
            </a:fld>
            <a:endParaRPr lang="en-US" sz="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80576" cy="6858000"/>
          </a:xfrm>
          <a:prstGeom prst="rect">
            <a:avLst/>
          </a:prstGeom>
          <a:solidFill>
            <a:srgbClr val="C3E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567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No GL right side logo n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56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 No GL right side logo n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648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2330" y="0"/>
            <a:ext cx="9189720" cy="6858000"/>
          </a:xfrm>
          <a:prstGeom prst="rect">
            <a:avLst/>
          </a:prstGeom>
          <a:gradFill flip="none" rotWithShape="1">
            <a:gsLst>
              <a:gs pos="100000">
                <a:schemeClr val="bg2">
                  <a:lumMod val="20000"/>
                  <a:lumOff val="80000"/>
                </a:schemeClr>
              </a:gs>
              <a:gs pos="0">
                <a:srgbClr val="FFFFFF"/>
              </a:gs>
            </a:gsLst>
            <a:lin ang="5400000" scaled="1"/>
            <a:tileRect/>
          </a:gradFill>
          <a:ln w="9525" cap="flat" cmpd="sng" algn="ctr">
            <a:noFill/>
            <a:prstDash val="solid"/>
          </a:ln>
          <a:effectLst/>
        </p:spPr>
        <p:txBody>
          <a:bodyPr lIns="91429" tIns="45714" rIns="91429" bIns="45714" rtlCol="0" anchor="ctr">
            <a:noAutofit/>
          </a:bodyPr>
          <a:lstStyle/>
          <a:p>
            <a:pPr marL="0" marR="0" lvl="0" indent="0" algn="ctr" defTabSz="45714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325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417" y="141449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-31538" y="6436172"/>
            <a:ext cx="835572" cy="426871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3E142A-3C00-4127-85D6-84DE39FD85BE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/>
              <a:t>‹#›</a:t>
            </a:fld>
            <a:endParaRPr lang="en-US" sz="8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95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85" r:id="rId3"/>
    <p:sldLayoutId id="2147483682" r:id="rId4"/>
    <p:sldLayoutId id="2147483676" r:id="rId5"/>
    <p:sldLayoutId id="2147483706" r:id="rId6"/>
    <p:sldLayoutId id="2147483684" r:id="rId7"/>
    <p:sldLayoutId id="2147483678" r:id="rId8"/>
    <p:sldLayoutId id="2147483705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kern="1200" dirty="0">
          <a:solidFill>
            <a:srgbClr val="18723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36538" indent="-236538" algn="l" defTabSz="914400" rtl="0" eaLnBrk="1" latinLnBrk="0" hangingPunct="1">
        <a:spcBef>
          <a:spcPct val="20000"/>
        </a:spcBef>
        <a:buClr>
          <a:srgbClr val="94A33F"/>
        </a:buClr>
        <a:buFont typeface="Arial" panose="020B0604020202020204" pitchFamily="34" charset="0"/>
        <a:buChar char="•"/>
        <a:defRPr lang="en-US" sz="2400" b="1" kern="1200" dirty="0" smtClean="0">
          <a:solidFill>
            <a:srgbClr val="005A8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marL="457200" indent="-220663" algn="l" defTabSz="914400" rtl="0" eaLnBrk="1" latinLnBrk="0" hangingPunct="1">
        <a:spcBef>
          <a:spcPct val="20000"/>
        </a:spcBef>
        <a:buClr>
          <a:srgbClr val="94A33F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30238" indent="-173038" algn="l" defTabSz="914400" rtl="0" eaLnBrk="1" latinLnBrk="0" hangingPunct="1">
        <a:spcBef>
          <a:spcPct val="20000"/>
        </a:spcBef>
        <a:buClr>
          <a:srgbClr val="94A33F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03275" indent="-173038" algn="l" defTabSz="914400" rtl="0" eaLnBrk="1" latinLnBrk="0" hangingPunct="1">
        <a:spcBef>
          <a:spcPct val="20000"/>
        </a:spcBef>
        <a:buClr>
          <a:srgbClr val="94A33F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779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hyperlink" Target="https://en.wikipedia.org/wiki/File:FleetBoston_Financial_logo.png" TargetMode="Externa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6.png"/><Relationship Id="rId18" Type="http://schemas.openxmlformats.org/officeDocument/2006/relationships/image" Target="../media/image11.png"/><Relationship Id="rId26" Type="http://schemas.openxmlformats.org/officeDocument/2006/relationships/image" Target="../media/image19.png"/><Relationship Id="rId39" Type="http://schemas.openxmlformats.org/officeDocument/2006/relationships/image" Target="../media/image32.png"/><Relationship Id="rId3" Type="http://schemas.openxmlformats.org/officeDocument/2006/relationships/diagramData" Target="../diagrams/data1.xml"/><Relationship Id="rId21" Type="http://schemas.openxmlformats.org/officeDocument/2006/relationships/image" Target="../media/image14.png"/><Relationship Id="rId34" Type="http://schemas.openxmlformats.org/officeDocument/2006/relationships/image" Target="../media/image27.jpeg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openxmlformats.org/officeDocument/2006/relationships/image" Target="../media/image10.png"/><Relationship Id="rId25" Type="http://schemas.openxmlformats.org/officeDocument/2006/relationships/image" Target="../media/image18.png"/><Relationship Id="rId33" Type="http://schemas.openxmlformats.org/officeDocument/2006/relationships/image" Target="../media/image26.jpg"/><Relationship Id="rId38" Type="http://schemas.openxmlformats.org/officeDocument/2006/relationships/image" Target="../media/image31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9.png"/><Relationship Id="rId20" Type="http://schemas.openxmlformats.org/officeDocument/2006/relationships/image" Target="../media/image13.png"/><Relationship Id="rId29" Type="http://schemas.openxmlformats.org/officeDocument/2006/relationships/image" Target="../media/image22.png"/><Relationship Id="rId41" Type="http://schemas.openxmlformats.org/officeDocument/2006/relationships/image" Target="../media/image34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image" Target="../media/image17.png"/><Relationship Id="rId32" Type="http://schemas.openxmlformats.org/officeDocument/2006/relationships/image" Target="../media/image25.png"/><Relationship Id="rId37" Type="http://schemas.openxmlformats.org/officeDocument/2006/relationships/image" Target="../media/image30.png"/><Relationship Id="rId40" Type="http://schemas.openxmlformats.org/officeDocument/2006/relationships/image" Target="../media/image33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8.png"/><Relationship Id="rId23" Type="http://schemas.openxmlformats.org/officeDocument/2006/relationships/image" Target="../media/image16.png"/><Relationship Id="rId28" Type="http://schemas.openxmlformats.org/officeDocument/2006/relationships/image" Target="../media/image21.png"/><Relationship Id="rId36" Type="http://schemas.openxmlformats.org/officeDocument/2006/relationships/image" Target="../media/image29.jpg"/><Relationship Id="rId10" Type="http://schemas.openxmlformats.org/officeDocument/2006/relationships/diagramQuickStyle" Target="../diagrams/quickStyle2.xml"/><Relationship Id="rId19" Type="http://schemas.openxmlformats.org/officeDocument/2006/relationships/image" Target="../media/image12.png"/><Relationship Id="rId31" Type="http://schemas.openxmlformats.org/officeDocument/2006/relationships/image" Target="../media/image24.png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7.png"/><Relationship Id="rId22" Type="http://schemas.openxmlformats.org/officeDocument/2006/relationships/image" Target="../media/image15.png"/><Relationship Id="rId27" Type="http://schemas.openxmlformats.org/officeDocument/2006/relationships/image" Target="../media/image20.png"/><Relationship Id="rId30" Type="http://schemas.openxmlformats.org/officeDocument/2006/relationships/image" Target="../media/image23.jpeg"/><Relationship Id="rId35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hsdl.org/?abstract&amp;did=2860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4218" y="1339086"/>
            <a:ext cx="8271944" cy="1831975"/>
          </a:xfrm>
        </p:spPr>
        <p:txBody>
          <a:bodyPr>
            <a:noAutofit/>
          </a:bodyPr>
          <a:lstStyle/>
          <a:p>
            <a:r>
              <a:rPr lang="en-US" sz="3600" dirty="0" smtClean="0"/>
              <a:t>Cybersecurity as a </a:t>
            </a:r>
            <a:br>
              <a:rPr lang="en-US" sz="3600" dirty="0" smtClean="0"/>
            </a:br>
            <a:r>
              <a:rPr lang="en-US" sz="3600" dirty="0" smtClean="0"/>
              <a:t>Business Differentiator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487413" y="3884449"/>
            <a:ext cx="3547077" cy="2317750"/>
          </a:xfrm>
        </p:spPr>
        <p:txBody>
          <a:bodyPr>
            <a:noAutofit/>
          </a:bodyPr>
          <a:lstStyle/>
          <a:p>
            <a:r>
              <a:rPr lang="en-US" sz="1800" dirty="0" smtClean="0"/>
              <a:t>Presented by</a:t>
            </a:r>
          </a:p>
          <a:p>
            <a:pPr lvl="0">
              <a:spcBef>
                <a:spcPts val="600"/>
              </a:spcBef>
              <a:buClrTx/>
            </a:pPr>
            <a:r>
              <a:rPr lang="en-US" sz="2400" i="0" dirty="0" smtClean="0">
                <a:solidFill>
                  <a:srgbClr val="000000"/>
                </a:solidFill>
              </a:rPr>
              <a:t>Susan Whittemore</a:t>
            </a:r>
          </a:p>
          <a:p>
            <a:pPr lvl="0">
              <a:spcBef>
                <a:spcPts val="300"/>
              </a:spcBef>
              <a:buClrTx/>
            </a:pPr>
            <a:r>
              <a:rPr lang="en-US" sz="1800" i="0" dirty="0" smtClean="0">
                <a:solidFill>
                  <a:schemeClr val="tx2"/>
                </a:solidFill>
              </a:rPr>
              <a:t>VP, Enterprise Cybersecurity</a:t>
            </a:r>
          </a:p>
          <a:p>
            <a:pPr lvl="0">
              <a:spcBef>
                <a:spcPts val="300"/>
              </a:spcBef>
              <a:buClrTx/>
            </a:pPr>
            <a:r>
              <a:rPr lang="en-US" sz="1800" i="0" dirty="0" smtClean="0">
                <a:solidFill>
                  <a:schemeClr val="tx2"/>
                </a:solidFill>
              </a:rPr>
              <a:t>Fidelity Investments</a:t>
            </a:r>
            <a:endParaRPr lang="en-US" sz="1800" i="0" dirty="0">
              <a:solidFill>
                <a:schemeClr val="tx2"/>
              </a:solidFill>
            </a:endParaRPr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282468" y="2808304"/>
            <a:ext cx="3452523" cy="3745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28, 2017</a:t>
            </a:r>
            <a:endParaRPr lang="en-US" sz="1800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13055" b="-4"/>
          <a:stretch/>
        </p:blipFill>
        <p:spPr bwMode="auto">
          <a:xfrm>
            <a:off x="-19050" y="3386160"/>
            <a:ext cx="9208008" cy="15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821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263" y="2725550"/>
            <a:ext cx="5754687" cy="1220076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13055" b="-4"/>
          <a:stretch/>
        </p:blipFill>
        <p:spPr bwMode="auto">
          <a:xfrm>
            <a:off x="1872815" y="4121903"/>
            <a:ext cx="5760720" cy="9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Susan Whittemore</a:t>
            </a: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>
                <a:solidFill>
                  <a:schemeClr val="accent2"/>
                </a:solidFill>
              </a:rPr>
              <a:t>VP, Consulting, Enterprise Cybersecurity</a:t>
            </a:r>
            <a:endParaRPr lang="en-US" sz="2000" b="0" dirty="0">
              <a:solidFill>
                <a:schemeClr val="accent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3926" y="1451968"/>
            <a:ext cx="3931920" cy="3200400"/>
            <a:chOff x="543926" y="2089702"/>
            <a:chExt cx="3835926" cy="3270573"/>
          </a:xfrm>
        </p:grpSpPr>
        <p:sp>
          <p:nvSpPr>
            <p:cNvPr id="5" name="Round Same Side Corner Rectangle 5"/>
            <p:cNvSpPr/>
            <p:nvPr/>
          </p:nvSpPr>
          <p:spPr>
            <a:xfrm rot="10800000" flipV="1">
              <a:off x="543926" y="2089703"/>
              <a:ext cx="3835926" cy="3270572"/>
            </a:xfrm>
            <a:prstGeom prst="roundRect">
              <a:avLst>
                <a:gd name="adj" fmla="val 9017"/>
              </a:avLst>
            </a:prstGeom>
            <a:solidFill>
              <a:srgbClr val="FFFFFF"/>
            </a:solidFill>
            <a:ln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4008" tIns="548640" rIns="64008" rtlCol="0" anchor="t">
              <a:noAutofit/>
            </a:bodyPr>
            <a:lstStyle/>
            <a:p>
              <a:pPr marL="173038" indent="-173038">
                <a:spcBef>
                  <a:spcPts val="600"/>
                </a:spcBef>
                <a:spcAft>
                  <a:spcPts val="600"/>
                </a:spcAft>
                <a:buClr>
                  <a:srgbClr val="739600"/>
                </a:buClr>
                <a:buSzPct val="100000"/>
                <a:buFont typeface="Arial" pitchFamily="34" charset="0"/>
                <a:buChar char="•"/>
                <a:defRPr/>
              </a:pPr>
              <a:r>
                <a:rPr lang="en-US" sz="16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Joined </a:t>
              </a:r>
              <a:r>
                <a:rPr lang="en-US" sz="1600" kern="0" dirty="0">
                  <a:solidFill>
                    <a:srgbClr val="000000"/>
                  </a:solidFill>
                  <a:cs typeface="Arial" panose="020B0604020202020204" pitchFamily="34" charset="0"/>
                </a:rPr>
                <a:t>Fidelity in </a:t>
              </a:r>
              <a:r>
                <a:rPr lang="en-US" sz="16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2007</a:t>
              </a:r>
              <a:endParaRPr lang="en-US" sz="1600" kern="0" dirty="0">
                <a:solidFill>
                  <a:srgbClr val="000000"/>
                </a:solidFill>
                <a:cs typeface="Arial" panose="020B0604020202020204" pitchFamily="34" charset="0"/>
              </a:endParaRPr>
            </a:p>
            <a:p>
              <a:pPr marL="173038" indent="-173038">
                <a:spcBef>
                  <a:spcPts val="600"/>
                </a:spcBef>
                <a:spcAft>
                  <a:spcPts val="600"/>
                </a:spcAft>
                <a:buClr>
                  <a:srgbClr val="739600"/>
                </a:buClr>
                <a:buSzPct val="100000"/>
                <a:buFont typeface="Arial" pitchFamily="34" charset="0"/>
                <a:buChar char="•"/>
                <a:defRPr/>
              </a:pPr>
              <a:r>
                <a:rPr lang="en-US" sz="16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Leads a security consulting team serving the enterprise</a:t>
              </a:r>
              <a:endParaRPr lang="en-US" sz="1600" kern="0" dirty="0">
                <a:solidFill>
                  <a:srgbClr val="000000"/>
                </a:solidFill>
                <a:cs typeface="Arial" panose="020B0604020202020204" pitchFamily="34" charset="0"/>
              </a:endParaRPr>
            </a:p>
            <a:p>
              <a:pPr marL="173038" indent="-173038">
                <a:spcBef>
                  <a:spcPts val="600"/>
                </a:spcBef>
                <a:spcAft>
                  <a:spcPts val="600"/>
                </a:spcAft>
                <a:buClr>
                  <a:srgbClr val="739600"/>
                </a:buClr>
                <a:buSzPct val="100000"/>
                <a:buFont typeface="Arial" pitchFamily="34" charset="0"/>
                <a:buChar char="•"/>
                <a:defRPr/>
              </a:pPr>
              <a:r>
                <a:rPr lang="en-US" sz="16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Manages the information security office for several business units</a:t>
              </a:r>
              <a:endParaRPr lang="en-US" sz="1600" kern="0" dirty="0">
                <a:solidFill>
                  <a:srgbClr val="000000"/>
                </a:solidFill>
                <a:cs typeface="Arial" panose="020B0604020202020204" pitchFamily="34" charset="0"/>
              </a:endParaRPr>
            </a:p>
            <a:p>
              <a:pPr marL="173038" indent="-173038">
                <a:spcBef>
                  <a:spcPts val="600"/>
                </a:spcBef>
                <a:spcAft>
                  <a:spcPts val="600"/>
                </a:spcAft>
                <a:buClr>
                  <a:srgbClr val="739600"/>
                </a:buClr>
                <a:buSzPct val="100000"/>
                <a:buFont typeface="Arial" pitchFamily="34" charset="0"/>
                <a:buChar char="•"/>
                <a:defRPr/>
              </a:pPr>
              <a:r>
                <a:rPr lang="en-US" sz="16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Over 20 years in the cybersecurity field</a:t>
              </a:r>
              <a:endParaRPr lang="en-US" sz="1600" kern="0" dirty="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543926" y="2089702"/>
              <a:ext cx="3835926" cy="451789"/>
            </a:xfrm>
            <a:prstGeom prst="round2SameRect">
              <a:avLst>
                <a:gd name="adj1" fmla="val 26021"/>
                <a:gd name="adj2" fmla="val 0"/>
              </a:avLst>
            </a:prstGeom>
            <a:gradFill>
              <a:gsLst>
                <a:gs pos="25000">
                  <a:srgbClr val="5E9D1F"/>
                </a:gs>
                <a:gs pos="100000">
                  <a:schemeClr val="accent4"/>
                </a:gs>
              </a:gsLst>
              <a:lin ang="5400000" scaled="1"/>
            </a:gradFill>
            <a:ln>
              <a:solidFill>
                <a:schemeClr val="accent5"/>
              </a:solidFill>
            </a:ln>
          </p:spPr>
          <p:txBody>
            <a:bodyPr anchor="ctr">
              <a:noAutofit/>
            </a:bodyPr>
            <a:lstStyle/>
            <a:p>
              <a:pPr algn="ctr">
                <a:spcBef>
                  <a:spcPct val="20000"/>
                </a:spcBef>
                <a:buClr>
                  <a:srgbClr val="FFFFFF"/>
                </a:buClr>
              </a:pPr>
              <a:r>
                <a:rPr lang="en-US" b="1" dirty="0" smtClean="0">
                  <a:solidFill>
                    <a:srgbClr val="FFFFFF"/>
                  </a:solidFill>
                  <a:ea typeface="ＭＳ Ｐゴシック" charset="-128"/>
                </a:rPr>
                <a:t>Profile</a:t>
              </a:r>
              <a:endParaRPr lang="en-US" altLang="ja-JP" b="1" dirty="0">
                <a:solidFill>
                  <a:srgbClr val="FFFFFF"/>
                </a:solidFill>
                <a:ea typeface="ＭＳ Ｐゴシック" charset="-128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46500" y="1451969"/>
            <a:ext cx="3931920" cy="3200400"/>
            <a:chOff x="4585136" y="2089702"/>
            <a:chExt cx="3835926" cy="3270573"/>
          </a:xfrm>
        </p:grpSpPr>
        <p:sp>
          <p:nvSpPr>
            <p:cNvPr id="32" name="Round Same Side Corner Rectangle 5"/>
            <p:cNvSpPr/>
            <p:nvPr/>
          </p:nvSpPr>
          <p:spPr>
            <a:xfrm rot="10800000" flipV="1">
              <a:off x="4585136" y="2089703"/>
              <a:ext cx="3835926" cy="3270572"/>
            </a:xfrm>
            <a:prstGeom prst="roundRect">
              <a:avLst>
                <a:gd name="adj" fmla="val 9017"/>
              </a:avLst>
            </a:prstGeom>
            <a:solidFill>
              <a:srgbClr val="FFFFFF"/>
            </a:solidFill>
            <a:ln w="9525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4008" tIns="548640" rIns="45720" rtlCol="0" anchor="t">
              <a:noAutofit/>
            </a:bodyPr>
            <a:lstStyle/>
            <a:p>
              <a:pPr marL="176213" indent="-176213">
                <a:spcAft>
                  <a:spcPts val="1200"/>
                </a:spcAft>
                <a:buClr>
                  <a:schemeClr val="accent3"/>
                </a:buClr>
                <a:buSzPct val="100000"/>
                <a:buFont typeface="Arial" pitchFamily="34" charset="0"/>
                <a:buChar char="•"/>
                <a:defRPr/>
              </a:pPr>
              <a:r>
                <a:rPr lang="en-US" sz="16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Senior-level cybersecurity positions at:</a:t>
              </a:r>
              <a:endParaRPr lang="en-US" sz="1600" kern="0" dirty="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3" name="AutoShape 6"/>
            <p:cNvSpPr>
              <a:spLocks noChangeArrowheads="1"/>
            </p:cNvSpPr>
            <p:nvPr/>
          </p:nvSpPr>
          <p:spPr bwMode="auto">
            <a:xfrm>
              <a:off x="4585136" y="2089702"/>
              <a:ext cx="3835926" cy="451789"/>
            </a:xfrm>
            <a:prstGeom prst="round2SameRect">
              <a:avLst>
                <a:gd name="adj1" fmla="val 26021"/>
                <a:gd name="adj2" fmla="val 0"/>
              </a:avLst>
            </a:prstGeom>
            <a:gradFill>
              <a:gsLst>
                <a:gs pos="25000">
                  <a:srgbClr val="00AFFE"/>
                </a:gs>
                <a:gs pos="100000">
                  <a:srgbClr val="0074A8"/>
                </a:gs>
              </a:gsLst>
              <a:lin ang="5400000" scaled="1"/>
            </a:gradFill>
            <a:ln>
              <a:solidFill>
                <a:schemeClr val="accent3"/>
              </a:solidFill>
            </a:ln>
          </p:spPr>
          <p:txBody>
            <a:bodyPr anchor="ctr">
              <a:noAutofit/>
            </a:bodyPr>
            <a:lstStyle/>
            <a:p>
              <a:pPr algn="ctr">
                <a:spcBef>
                  <a:spcPct val="20000"/>
                </a:spcBef>
                <a:buClr>
                  <a:srgbClr val="FFFFFF"/>
                </a:buClr>
              </a:pPr>
              <a:r>
                <a:rPr lang="en-US" b="1" dirty="0" smtClean="0">
                  <a:solidFill>
                    <a:srgbClr val="FFFFFF"/>
                  </a:solidFill>
                  <a:ea typeface="ＭＳ Ｐゴシック" charset="-128"/>
                </a:rPr>
                <a:t>Previous Positions</a:t>
              </a:r>
              <a:endParaRPr lang="en-US" altLang="ja-JP" b="1" dirty="0">
                <a:solidFill>
                  <a:srgbClr val="FFFFFF"/>
                </a:solidFill>
                <a:ea typeface="ＭＳ Ｐゴシック" charset="-128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49421" y="4820193"/>
            <a:ext cx="8138826" cy="1480566"/>
            <a:chOff x="597046" y="4745235"/>
            <a:chExt cx="8138826" cy="1480566"/>
          </a:xfrm>
        </p:grpSpPr>
        <p:sp>
          <p:nvSpPr>
            <p:cNvPr id="21" name="Round Same Side Corner Rectangle 5"/>
            <p:cNvSpPr/>
            <p:nvPr/>
          </p:nvSpPr>
          <p:spPr>
            <a:xfrm rot="10800000" flipV="1">
              <a:off x="597046" y="4854201"/>
              <a:ext cx="8138826" cy="1371600"/>
            </a:xfrm>
            <a:prstGeom prst="roundRect">
              <a:avLst>
                <a:gd name="adj" fmla="val 9017"/>
              </a:avLst>
            </a:prstGeom>
            <a:solidFill>
              <a:srgbClr val="FFFFFF"/>
            </a:solidFill>
            <a:ln>
              <a:solidFill>
                <a:srgbClr val="FF9B09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548640" numCol="2" rtlCol="0" anchor="ctr">
              <a:noAutofit/>
            </a:bodyPr>
            <a:lstStyle/>
            <a:p>
              <a:pPr marL="976313">
                <a:spcBef>
                  <a:spcPts val="600"/>
                </a:spcBef>
                <a:spcAft>
                  <a:spcPts val="1200"/>
                </a:spcAft>
                <a:buClr>
                  <a:srgbClr val="739600"/>
                </a:buClr>
                <a:buSzPct val="100000"/>
                <a:defRPr/>
              </a:pPr>
              <a:r>
                <a:rPr lang="en-US" sz="1600" b="1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BS Business Administration</a:t>
              </a:r>
              <a:br>
                <a:rPr lang="en-US" sz="1600" b="1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</a:br>
              <a:r>
                <a:rPr lang="en-US" sz="1400" kern="0" dirty="0" smtClean="0">
                  <a:solidFill>
                    <a:srgbClr val="000000"/>
                  </a:solidFill>
                  <a:cs typeface="Arial" panose="020B0604020202020204" pitchFamily="34" charset="0"/>
                </a:rPr>
                <a:t>Worcester State University</a:t>
              </a:r>
              <a:endParaRPr lang="en-US" sz="1600" kern="0" dirty="0" smtClean="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3" name="AutoShape 10"/>
            <p:cNvSpPr>
              <a:spLocks noChangeArrowheads="1"/>
            </p:cNvSpPr>
            <p:nvPr/>
          </p:nvSpPr>
          <p:spPr bwMode="auto">
            <a:xfrm>
              <a:off x="597712" y="4745235"/>
              <a:ext cx="8138160" cy="448056"/>
            </a:xfrm>
            <a:prstGeom prst="round2SameRect">
              <a:avLst/>
            </a:prstGeom>
            <a:gradFill>
              <a:gsLst>
                <a:gs pos="25000">
                  <a:srgbClr val="FF9609"/>
                </a:gs>
                <a:gs pos="100000">
                  <a:srgbClr val="D27800"/>
                </a:gs>
              </a:gsLst>
              <a:lin ang="5400000" scaled="1"/>
            </a:gradFill>
            <a:ln w="9525">
              <a:solidFill>
                <a:srgbClr val="FF9609"/>
              </a:solidFill>
            </a:ln>
          </p:spPr>
          <p:txBody>
            <a:bodyPr anchor="ctr">
              <a:noAutofit/>
            </a:bodyPr>
            <a:lstStyle/>
            <a:p>
              <a:pPr algn="ctr">
                <a:spcBef>
                  <a:spcPct val="20000"/>
                </a:spcBef>
                <a:buClr>
                  <a:srgbClr val="FFFFFF"/>
                </a:buClr>
              </a:pPr>
              <a:r>
                <a:rPr lang="en-US" b="1" dirty="0" smtClean="0">
                  <a:solidFill>
                    <a:srgbClr val="FFFFFF"/>
                  </a:solidFill>
                  <a:ea typeface="ＭＳ Ｐゴシック" charset="-128"/>
                </a:rPr>
                <a:t>Education</a:t>
              </a:r>
              <a:endParaRPr lang="en-US" b="1" dirty="0">
                <a:solidFill>
                  <a:srgbClr val="FFFFFF"/>
                </a:solidFill>
                <a:ea typeface="ＭＳ Ｐゴシック" charset="-128"/>
              </a:endParaRPr>
            </a:p>
          </p:txBody>
        </p:sp>
      </p:grpSp>
      <p:pic>
        <p:nvPicPr>
          <p:cNvPr id="1026" name="Picture 2" descr="BJ's Wholesale Clu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413" y="2818365"/>
            <a:ext cx="744532" cy="658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ank of America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180" y="2579585"/>
            <a:ext cx="21050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hlinkClick r:id="rId5" tooltip="FleetBoston's Logo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3565" y="3168744"/>
            <a:ext cx="1212524" cy="44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802800" y="3799828"/>
            <a:ext cx="3964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spcAft>
                <a:spcPts val="1200"/>
              </a:spcAft>
              <a:buClr>
                <a:schemeClr val="accent3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1600" kern="0" dirty="0" smtClean="0">
                <a:solidFill>
                  <a:srgbClr val="000000"/>
                </a:solidFill>
                <a:cs typeface="Arial" panose="020B0604020202020204" pitchFamily="34" charset="0"/>
              </a:rPr>
              <a:t>Previous positions in audit, accounting, and operations management </a:t>
            </a:r>
            <a:endParaRPr lang="en-US" sz="1600" kern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6673" y="5504085"/>
            <a:ext cx="1914833" cy="55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170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Forces Shaping Cyber</a:t>
            </a:r>
            <a:br>
              <a:rPr lang="en-US" dirty="0" smtClean="0"/>
            </a:br>
            <a:r>
              <a:rPr lang="en-US" sz="2000" b="0" dirty="0" smtClean="0">
                <a:solidFill>
                  <a:schemeClr val="accent2"/>
                </a:solidFill>
              </a:rPr>
              <a:t>Significant Cyber Events in 2016</a:t>
            </a:r>
            <a:endParaRPr lang="en-US" b="0" dirty="0">
              <a:solidFill>
                <a:schemeClr val="accent2"/>
              </a:solidFill>
            </a:endParaRPr>
          </a:p>
        </p:txBody>
      </p:sp>
      <p:sp>
        <p:nvSpPr>
          <p:cNvPr id="14" name="AutoShape 2" descr="Image result for myspac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" name="AutoShape 4" descr="Image result for myspace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aphicFrame>
        <p:nvGraphicFramePr>
          <p:cNvPr id="39" name="Diagram 38"/>
          <p:cNvGraphicFramePr/>
          <p:nvPr>
            <p:extLst>
              <p:ext uri="{D42A27DB-BD31-4B8C-83A1-F6EECF244321}">
                <p14:modId xmlns:p14="http://schemas.microsoft.com/office/powerpoint/2010/main" val="571838376"/>
              </p:ext>
            </p:extLst>
          </p:nvPr>
        </p:nvGraphicFramePr>
        <p:xfrm>
          <a:off x="1104449" y="1489325"/>
          <a:ext cx="7044603" cy="4696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0" name="Diagram 39"/>
          <p:cNvGraphicFramePr/>
          <p:nvPr>
            <p:extLst>
              <p:ext uri="{D42A27DB-BD31-4B8C-83A1-F6EECF244321}">
                <p14:modId xmlns:p14="http://schemas.microsoft.com/office/powerpoint/2010/main" val="2164443442"/>
              </p:ext>
            </p:extLst>
          </p:nvPr>
        </p:nvGraphicFramePr>
        <p:xfrm>
          <a:off x="1255061" y="1758364"/>
          <a:ext cx="6560357" cy="4373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1" name="Picture 4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93" y="2361644"/>
            <a:ext cx="725473" cy="196938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43" b="26337"/>
          <a:stretch/>
        </p:blipFill>
        <p:spPr>
          <a:xfrm>
            <a:off x="1120909" y="3987893"/>
            <a:ext cx="934586" cy="23570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46"/>
          <a:stretch/>
        </p:blipFill>
        <p:spPr>
          <a:xfrm>
            <a:off x="4178692" y="1346495"/>
            <a:ext cx="759239" cy="22521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622" y="1848224"/>
            <a:ext cx="1152906" cy="17293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76" y="1983076"/>
            <a:ext cx="908253" cy="17620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28"/>
          <a:stretch/>
        </p:blipFill>
        <p:spPr>
          <a:xfrm>
            <a:off x="5450717" y="1308395"/>
            <a:ext cx="853914" cy="295986"/>
          </a:xfrm>
          <a:prstGeom prst="rect">
            <a:avLst/>
          </a:prstGeom>
        </p:spPr>
      </p:pic>
      <p:pic>
        <p:nvPicPr>
          <p:cNvPr id="55" name="Picture 5" descr="C:\Users\a586094\Desktop\SHORTCUT\_Branding\Graphics\Logos\twitter.png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017" y="2338643"/>
            <a:ext cx="511056" cy="371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500" y="1562148"/>
            <a:ext cx="632138" cy="165146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56" y="5437781"/>
            <a:ext cx="541399" cy="40693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64" y="4524145"/>
            <a:ext cx="1609903" cy="25758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459" y="6309814"/>
            <a:ext cx="1154146" cy="31162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369" y="3072523"/>
            <a:ext cx="548640" cy="54864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0" t="29021" r="6608" b="32231"/>
          <a:stretch/>
        </p:blipFill>
        <p:spPr>
          <a:xfrm>
            <a:off x="3039762" y="1657437"/>
            <a:ext cx="502211" cy="217500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 rotWithShape="1"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98" t="15532" r="35610" b="22196"/>
          <a:stretch/>
        </p:blipFill>
        <p:spPr>
          <a:xfrm>
            <a:off x="787240" y="2888892"/>
            <a:ext cx="400446" cy="215381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 rotWithShape="1">
          <a:blip r:embed="rId2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71" t="16343" r="19050" b="20338"/>
          <a:stretch/>
        </p:blipFill>
        <p:spPr>
          <a:xfrm>
            <a:off x="519770" y="3459662"/>
            <a:ext cx="583242" cy="477830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062"/>
          <a:stretch/>
        </p:blipFill>
        <p:spPr>
          <a:xfrm>
            <a:off x="5911155" y="2233910"/>
            <a:ext cx="978541" cy="341987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503" y="2243987"/>
            <a:ext cx="548640" cy="548640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 rotWithShape="1">
          <a:blip r:embed="rId3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98" t="43222" r="2749" b="1931"/>
          <a:stretch/>
        </p:blipFill>
        <p:spPr>
          <a:xfrm>
            <a:off x="7044323" y="3915907"/>
            <a:ext cx="532648" cy="648022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7870" y="2764996"/>
            <a:ext cx="1019523" cy="35909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 rotWithShape="1"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8" t="12445" r="31734" b="15108"/>
          <a:stretch/>
        </p:blipFill>
        <p:spPr>
          <a:xfrm>
            <a:off x="7951212" y="3355480"/>
            <a:ext cx="417099" cy="429554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3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551" y="4038504"/>
            <a:ext cx="897551" cy="251314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3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753"/>
          <a:stretch/>
        </p:blipFill>
        <p:spPr>
          <a:xfrm>
            <a:off x="7085419" y="3266607"/>
            <a:ext cx="570773" cy="479595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 rotWithShape="1">
          <a:blip r:embed="rId3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4" t="9178" r="2409" b="16793"/>
          <a:stretch/>
        </p:blipFill>
        <p:spPr>
          <a:xfrm>
            <a:off x="6499735" y="4791330"/>
            <a:ext cx="1258461" cy="313721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 rotWithShape="1">
          <a:blip r:embed="rId3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44" b="24247"/>
          <a:stretch/>
        </p:blipFill>
        <p:spPr>
          <a:xfrm>
            <a:off x="6599958" y="5377430"/>
            <a:ext cx="1456505" cy="213709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3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783" y="4937727"/>
            <a:ext cx="927350" cy="365241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 rotWithShape="1">
          <a:blip r:embed="rId3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00" t="46539" r="4333" b="34147"/>
          <a:stretch/>
        </p:blipFill>
        <p:spPr>
          <a:xfrm>
            <a:off x="5647208" y="6325096"/>
            <a:ext cx="1078170" cy="232404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849" y="5755473"/>
            <a:ext cx="999441" cy="466681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4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14" y="5050676"/>
            <a:ext cx="833438" cy="31112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4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50" y="5684518"/>
            <a:ext cx="870475" cy="44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 Threat Landscape</a:t>
            </a:r>
            <a:endParaRPr lang="en-US" sz="2000" b="0" dirty="0">
              <a:solidFill>
                <a:schemeClr val="accent2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66767" y="1107903"/>
            <a:ext cx="8686800" cy="4937760"/>
            <a:chOff x="445882" y="1233594"/>
            <a:chExt cx="8412480" cy="4663440"/>
          </a:xfrm>
        </p:grpSpPr>
        <p:sp>
          <p:nvSpPr>
            <p:cNvPr id="19" name="Rectangle 18"/>
            <p:cNvSpPr/>
            <p:nvPr/>
          </p:nvSpPr>
          <p:spPr>
            <a:xfrm>
              <a:off x="445882" y="1233594"/>
              <a:ext cx="8412480" cy="4663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518943" y="1341787"/>
              <a:ext cx="8257188" cy="4434647"/>
              <a:chOff x="765401" y="1376896"/>
              <a:chExt cx="13150302" cy="6489753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65401" y="1376896"/>
                <a:ext cx="3749040" cy="6483096"/>
              </a:xfrm>
              <a:prstGeom prst="rect">
                <a:avLst/>
              </a:prstGeom>
              <a:solidFill>
                <a:srgbClr val="005A87"/>
              </a:solidFill>
            </p:spPr>
            <p:txBody>
              <a:bodyPr wrap="none">
                <a:noAutofit/>
              </a:bodyPr>
              <a:lstStyle/>
              <a:p>
                <a:pPr algn="ctr" defTabSz="1019175">
                  <a:spcAft>
                    <a:spcPts val="300"/>
                  </a:spcAft>
                  <a:defRPr/>
                </a:pPr>
                <a:r>
                  <a:rPr lang="en-US" sz="1200" kern="0" dirty="0" smtClean="0">
                    <a:solidFill>
                      <a:prstClr val="white"/>
                    </a:solidFill>
                    <a:latin typeface="+mn-lt"/>
                  </a:rPr>
                  <a:t> </a:t>
                </a:r>
                <a:endParaRPr lang="en-US" sz="1200" kern="0" dirty="0">
                  <a:solidFill>
                    <a:prstClr val="white"/>
                  </a:solidFill>
                  <a:latin typeface="+mn-lt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4449994" y="1377843"/>
                <a:ext cx="9465709" cy="2194560"/>
              </a:xfrm>
              <a:prstGeom prst="rect">
                <a:avLst/>
              </a:prstGeom>
              <a:solidFill>
                <a:srgbClr val="5D9A0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defTabSz="754095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050" kern="0" dirty="0">
                  <a:solidFill>
                    <a:srgbClr val="000000"/>
                  </a:solidFill>
                  <a:latin typeface="+mn-lt"/>
                </a:endParaRPr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946702" y="1423118"/>
                <a:ext cx="12969001" cy="6443531"/>
                <a:chOff x="946702" y="1423118"/>
                <a:chExt cx="12969001" cy="6443531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4449993" y="5672089"/>
                  <a:ext cx="9465710" cy="2194560"/>
                </a:xfrm>
                <a:prstGeom prst="rect">
                  <a:avLst/>
                </a:prstGeom>
                <a:solidFill>
                  <a:srgbClr val="D8562E"/>
                </a:solidFill>
              </p:spPr>
              <p:txBody>
                <a:bodyPr wrap="none">
                  <a:noAutofit/>
                </a:bodyPr>
                <a:lstStyle/>
                <a:p>
                  <a:pPr algn="ctr" defTabSz="1019175">
                    <a:spcAft>
                      <a:spcPts val="300"/>
                    </a:spcAft>
                    <a:defRPr/>
                  </a:pPr>
                  <a:endParaRPr lang="en-US" sz="1200" kern="0" dirty="0">
                    <a:solidFill>
                      <a:prstClr val="white"/>
                    </a:solidFill>
                    <a:latin typeface="+mn-lt"/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4449993" y="3495932"/>
                  <a:ext cx="9465710" cy="2194560"/>
                </a:xfrm>
                <a:prstGeom prst="rect">
                  <a:avLst/>
                </a:prstGeom>
                <a:solidFill>
                  <a:srgbClr val="172934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defTabSz="754095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600" kern="0" dirty="0">
                    <a:solidFill>
                      <a:prstClr val="black"/>
                    </a:solidFill>
                    <a:latin typeface="+mn-lt"/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946702" y="3426994"/>
                  <a:ext cx="3406165" cy="2567316"/>
                </a:xfrm>
                <a:prstGeom prst="rect">
                  <a:avLst/>
                </a:prstGeom>
              </p:spPr>
              <p:txBody>
                <a:bodyPr wrap="square" rIns="91440">
                  <a:spAutoFit/>
                </a:bodyPr>
                <a:lstStyle/>
                <a:p>
                  <a:pPr marL="182880" lvl="1" indent="-182880" algn="l" defTabSz="1019175">
                    <a:spcBef>
                      <a:spcPts val="600"/>
                    </a:spcBef>
                    <a:spcAft>
                      <a:spcPts val="6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Impact: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Costly </a:t>
                  </a:r>
                  <a:r>
                    <a:rPr lang="en-US" sz="1150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regulatory inquiries and penalties, consumer and shareholder lawsuits,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loss </a:t>
                  </a:r>
                  <a:r>
                    <a:rPr lang="en-US" sz="1150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of consumer confidence</a:t>
                  </a:r>
                </a:p>
                <a:p>
                  <a:pPr marL="182880" lvl="1" indent="-182880" algn="l" defTabSz="1019175">
                    <a:spcBef>
                      <a:spcPts val="600"/>
                    </a:spcBef>
                    <a:spcAft>
                      <a:spcPts val="6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Motivation: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Financial gain</a:t>
                  </a:r>
                </a:p>
                <a:p>
                  <a:pPr marL="182880" lvl="1" indent="-182880" algn="l" defTabSz="1019175">
                    <a:spcBef>
                      <a:spcPts val="600"/>
                    </a:spcBef>
                    <a:spcAft>
                      <a:spcPts val="6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2017 Outlook</a:t>
                  </a:r>
                  <a:r>
                    <a:rPr lang="en-US" sz="1150" b="1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: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Cyber-extortion </a:t>
                  </a:r>
                  <a:b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will continue to rise</a:t>
                  </a:r>
                  <a:endParaRPr lang="en-US" sz="1150" kern="0" dirty="0">
                    <a:solidFill>
                      <a:prstClr val="white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8473278" y="1423118"/>
                  <a:ext cx="5303521" cy="2075392"/>
                </a:xfrm>
                <a:prstGeom prst="rect">
                  <a:avLst/>
                </a:prstGeom>
              </p:spPr>
              <p:txBody>
                <a:bodyPr wrap="square" rIns="0">
                  <a:spAutoFit/>
                </a:bodyPr>
                <a:lstStyle/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Impact: </a:t>
                  </a:r>
                  <a:r>
                    <a:rPr lang="en-US" sz="1150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Competitive advantage,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trade secret disclosure, operational disruption, brand and reputation</a:t>
                  </a:r>
                  <a:endParaRPr lang="en-US" sz="1150" kern="0" dirty="0">
                    <a:solidFill>
                      <a:prstClr val="white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Motivation: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Personal </a:t>
                  </a:r>
                  <a:r>
                    <a:rPr lang="en-US" sz="1150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advantage, monetary gain, professional revenge,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patriotism</a:t>
                  </a:r>
                </a:p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2017 Outlook: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More organizations will implement insider threat mitigation programs and processes</a:t>
                  </a:r>
                  <a:endParaRPr lang="en-US" sz="1150" kern="0" dirty="0">
                    <a:solidFill>
                      <a:prstClr val="white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8473278" y="3675597"/>
                  <a:ext cx="5303521" cy="1846667"/>
                </a:xfrm>
                <a:prstGeom prst="rect">
                  <a:avLst/>
                </a:prstGeom>
              </p:spPr>
              <p:txBody>
                <a:bodyPr wrap="square" rIns="0">
                  <a:spAutoFit/>
                </a:bodyPr>
                <a:lstStyle/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Impact: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Disruption of business activities, brand and reputation, loss of consumer confidence</a:t>
                  </a:r>
                </a:p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Motivation: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Negatively impact reputation, drive attention to a cause, pressure for change</a:t>
                  </a:r>
                </a:p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0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2017 </a:t>
                  </a:r>
                  <a:r>
                    <a:rPr lang="en-US" sz="1150" b="1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Outlook: </a:t>
                  </a:r>
                  <a:r>
                    <a:rPr lang="en-US" sz="1150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Expected to escalate attack methods with high-profile data </a:t>
                  </a:r>
                  <a:r>
                    <a:rPr lang="en-US" sz="1150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breaches</a:t>
                  </a:r>
                  <a:endParaRPr lang="en-US" sz="1150" kern="0" dirty="0">
                    <a:solidFill>
                      <a:prstClr val="white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8473277" y="5877672"/>
                  <a:ext cx="5303521" cy="1846667"/>
                </a:xfrm>
                <a:prstGeom prst="rect">
                  <a:avLst/>
                </a:prstGeom>
              </p:spPr>
              <p:txBody>
                <a:bodyPr wrap="square" rIns="0">
                  <a:spAutoFit/>
                </a:bodyPr>
                <a:lstStyle/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4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Impact: </a:t>
                  </a:r>
                  <a: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loss </a:t>
                  </a:r>
                  <a:r>
                    <a:rPr lang="en-US" sz="1154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of competitive advantage, disruption </a:t>
                  </a:r>
                  <a: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/>
                  </a:r>
                  <a:b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</a:br>
                  <a: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to </a:t>
                  </a:r>
                  <a:r>
                    <a:rPr lang="en-US" sz="1154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critical infrastructure</a:t>
                  </a:r>
                </a:p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4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Motivation: </a:t>
                  </a:r>
                  <a: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Economic, political, and/or military advantage</a:t>
                  </a:r>
                </a:p>
                <a:p>
                  <a:pPr marL="228600" lvl="1" indent="-228600" algn="l" defTabSz="1019175">
                    <a:spcBef>
                      <a:spcPts val="300"/>
                    </a:spcBef>
                    <a:spcAft>
                      <a:spcPts val="30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154" b="1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2017 Outlook: </a:t>
                  </a:r>
                  <a: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Will </a:t>
                  </a:r>
                  <a:r>
                    <a:rPr lang="en-US" sz="1154" kern="0" dirty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continue to strengthen their defensive and offensive cyber </a:t>
                  </a:r>
                  <a:r>
                    <a:rPr lang="en-US" sz="1154" kern="0" dirty="0" smtClean="0">
                      <a:solidFill>
                        <a:prstClr val="white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skills</a:t>
                  </a:r>
                  <a:endParaRPr lang="en-US" sz="1154" kern="0" dirty="0">
                    <a:solidFill>
                      <a:prstClr val="white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pic>
              <p:nvPicPr>
                <p:cNvPr id="34" name="Picture 33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72102" y="2568202"/>
                  <a:ext cx="3080356" cy="772322"/>
                </a:xfrm>
                <a:prstGeom prst="rect">
                  <a:avLst/>
                </a:prstGeom>
              </p:spPr>
            </p:pic>
            <p:pic>
              <p:nvPicPr>
                <p:cNvPr id="35" name="Picture 34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53169" y="4237969"/>
                  <a:ext cx="3196142" cy="700138"/>
                </a:xfrm>
                <a:prstGeom prst="rect">
                  <a:avLst/>
                </a:prstGeom>
              </p:spPr>
            </p:pic>
            <p:pic>
              <p:nvPicPr>
                <p:cNvPr id="36" name="Picture 3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53167" y="2035470"/>
                  <a:ext cx="2520983" cy="762465"/>
                </a:xfrm>
                <a:prstGeom prst="rect">
                  <a:avLst/>
                </a:prstGeom>
              </p:spPr>
            </p:pic>
            <p:pic>
              <p:nvPicPr>
                <p:cNvPr id="37" name="Picture 36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53169" y="6284701"/>
                  <a:ext cx="3674235" cy="761555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23589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Cybersecurity</a:t>
            </a:r>
            <a:br>
              <a:rPr lang="en-US" dirty="0"/>
            </a:br>
            <a:r>
              <a:rPr lang="en-US" sz="2000" b="0" dirty="0">
                <a:solidFill>
                  <a:schemeClr val="accent2"/>
                </a:solidFill>
              </a:rPr>
              <a:t>The cost and risks of cyber attacks are increasing</a:t>
            </a: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259488" y="1251630"/>
            <a:ext cx="7909560" cy="18288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64008" tIns="64008" bIns="64008" rtlCol="0" anchor="ctr"/>
          <a:lstStyle/>
          <a:p>
            <a:pPr lvl="0">
              <a:spcBef>
                <a:spcPts val="1800"/>
              </a:spcBef>
              <a:spcAft>
                <a:spcPts val="300"/>
              </a:spcAft>
            </a:pPr>
            <a:r>
              <a:rPr lang="en-US" sz="1600" b="1" dirty="0">
                <a:solidFill>
                  <a:schemeClr val="bg1"/>
                </a:solidFill>
              </a:rPr>
              <a:t>Cyber Threat Landscape</a:t>
            </a:r>
          </a:p>
          <a:p>
            <a:pPr marL="236538" lvl="1" indent="-174625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50" dirty="0"/>
              <a:t>Cybersecurity events and costs are increasing:</a:t>
            </a:r>
          </a:p>
          <a:p>
            <a:pPr marL="520700" lvl="2" indent="-174625">
              <a:spcBef>
                <a:spcPts val="4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50" dirty="0"/>
              <a:t>79% of survey respondents </a:t>
            </a:r>
            <a:r>
              <a:rPr lang="en-US" sz="1250" dirty="0" smtClean="0"/>
              <a:t>detected </a:t>
            </a:r>
            <a:r>
              <a:rPr lang="en-US" sz="1250" dirty="0"/>
              <a:t>a security incident in the past 12 months</a:t>
            </a:r>
            <a:r>
              <a:rPr lang="en-US" sz="1250" baseline="30000" dirty="0"/>
              <a:t>1</a:t>
            </a:r>
            <a:endParaRPr lang="en-US" sz="1250" dirty="0"/>
          </a:p>
          <a:p>
            <a:pPr marL="520700" lvl="2" indent="-174625">
              <a:spcBef>
                <a:spcPts val="4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50" dirty="0"/>
              <a:t>Average total cost of a data breach </a:t>
            </a:r>
            <a:r>
              <a:rPr lang="en-US" sz="1250" dirty="0" smtClean="0"/>
              <a:t>increased </a:t>
            </a:r>
            <a:r>
              <a:rPr lang="en-US" sz="1250" dirty="0"/>
              <a:t>23% over the past two years</a:t>
            </a:r>
            <a:r>
              <a:rPr lang="en-US" sz="1250" baseline="30000" dirty="0"/>
              <a:t>2</a:t>
            </a:r>
          </a:p>
          <a:p>
            <a:pPr marL="520700" lvl="2" indent="-174625">
              <a:spcBef>
                <a:spcPts val="400"/>
              </a:spcBef>
              <a:spcAft>
                <a:spcPts val="4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50" dirty="0"/>
              <a:t>Average cost paid for each lost / stolen record increased 6%</a:t>
            </a:r>
            <a:r>
              <a:rPr lang="en-US" sz="1250" baseline="30000" dirty="0"/>
              <a:t>1</a:t>
            </a:r>
            <a:endParaRPr lang="en-US" sz="1250" dirty="0"/>
          </a:p>
        </p:txBody>
      </p:sp>
      <p:sp>
        <p:nvSpPr>
          <p:cNvPr id="5" name="Rounded Rectangle 4"/>
          <p:cNvSpPr/>
          <p:nvPr/>
        </p:nvSpPr>
        <p:spPr>
          <a:xfrm>
            <a:off x="632246" y="2962786"/>
            <a:ext cx="7909560" cy="18288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4008" tIns="64008" rIns="18288" bIns="64008" rtlCol="0" anchor="t"/>
          <a:lstStyle/>
          <a:p>
            <a:pPr>
              <a:spcBef>
                <a:spcPts val="1800"/>
              </a:spcBef>
              <a:spcAft>
                <a:spcPts val="300"/>
              </a:spcAft>
            </a:pPr>
            <a:r>
              <a:rPr lang="en-US" sz="1600" b="1" dirty="0">
                <a:solidFill>
                  <a:schemeClr val="bg1"/>
                </a:solidFill>
              </a:rPr>
              <a:t>Industry Outlook</a:t>
            </a:r>
          </a:p>
          <a:p>
            <a:pPr marL="231775" indent="-169863"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chemeClr val="bg1"/>
                </a:solidFill>
              </a:rPr>
              <a:t>Data breaches are expected to reach $2.1 trillion globally by </a:t>
            </a:r>
            <a:r>
              <a:rPr lang="en-US" sz="1250" dirty="0" smtClean="0">
                <a:solidFill>
                  <a:schemeClr val="bg1"/>
                </a:solidFill>
              </a:rPr>
              <a:t>2019</a:t>
            </a:r>
            <a:r>
              <a:rPr lang="en-US" sz="1250" baseline="30000" dirty="0" smtClean="0">
                <a:solidFill>
                  <a:schemeClr val="bg1"/>
                </a:solidFill>
              </a:rPr>
              <a:t>3</a:t>
            </a:r>
            <a:endParaRPr lang="en-US" sz="1250" dirty="0">
              <a:solidFill>
                <a:schemeClr val="bg1"/>
              </a:solidFill>
            </a:endParaRPr>
          </a:p>
          <a:p>
            <a:pPr marL="231775" lvl="1" indent="-169863"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250" spc="-10" dirty="0">
                <a:solidFill>
                  <a:schemeClr val="bg1"/>
                </a:solidFill>
              </a:rPr>
              <a:t>76% of </a:t>
            </a:r>
            <a:r>
              <a:rPr lang="en-US" sz="1250" spc="-10" dirty="0" smtClean="0">
                <a:solidFill>
                  <a:schemeClr val="bg1"/>
                </a:solidFill>
              </a:rPr>
              <a:t>survey </a:t>
            </a:r>
            <a:r>
              <a:rPr lang="en-US" sz="1250" spc="-10" dirty="0">
                <a:solidFill>
                  <a:schemeClr val="bg1"/>
                </a:solidFill>
              </a:rPr>
              <a:t>respondents</a:t>
            </a:r>
            <a:r>
              <a:rPr lang="en-US" sz="1250" spc="-10" baseline="30000" dirty="0">
                <a:solidFill>
                  <a:schemeClr val="bg1"/>
                </a:solidFill>
              </a:rPr>
              <a:t>1</a:t>
            </a:r>
            <a:r>
              <a:rPr lang="en-US" sz="1250" spc="-10" dirty="0">
                <a:solidFill>
                  <a:schemeClr val="bg1"/>
                </a:solidFill>
              </a:rPr>
              <a:t> were more concerned about cybersecurity threats than in </a:t>
            </a:r>
            <a:r>
              <a:rPr lang="en-US" sz="1250" spc="-10" dirty="0" smtClean="0">
                <a:solidFill>
                  <a:schemeClr val="bg1"/>
                </a:solidFill>
              </a:rPr>
              <a:t>previous </a:t>
            </a:r>
            <a:r>
              <a:rPr lang="en-US" sz="1250" spc="-10" dirty="0">
                <a:solidFill>
                  <a:schemeClr val="bg1"/>
                </a:solidFill>
              </a:rPr>
              <a:t>12 </a:t>
            </a:r>
            <a:r>
              <a:rPr lang="en-US" sz="1250" spc="-10" dirty="0" smtClean="0">
                <a:solidFill>
                  <a:schemeClr val="bg1"/>
                </a:solidFill>
              </a:rPr>
              <a:t>months</a:t>
            </a:r>
            <a:r>
              <a:rPr lang="en-US" sz="1250" spc="-10" dirty="0">
                <a:solidFill>
                  <a:schemeClr val="bg1"/>
                </a:solidFill>
              </a:rPr>
              <a:t>: </a:t>
            </a:r>
          </a:p>
          <a:p>
            <a:pPr marL="455613" lvl="1" indent="-177800">
              <a:spcBef>
                <a:spcPts val="300"/>
              </a:spcBef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50" dirty="0">
                <a:solidFill>
                  <a:schemeClr val="bg1"/>
                </a:solidFill>
              </a:rPr>
              <a:t>Increase from 59% in 2014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05004" y="4424119"/>
            <a:ext cx="7909560" cy="2021261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64008" tIns="64008" bIns="64008" rtlCol="0" anchor="ctr"/>
          <a:lstStyle/>
          <a:p>
            <a:pPr>
              <a:spcBef>
                <a:spcPts val="1800"/>
              </a:spcBef>
              <a:spcAft>
                <a:spcPts val="300"/>
              </a:spcAft>
            </a:pPr>
            <a:r>
              <a:rPr lang="en-US" sz="1600" b="1" dirty="0">
                <a:solidFill>
                  <a:schemeClr val="bg1"/>
                </a:solidFill>
              </a:rPr>
              <a:t>Reputational Risk</a:t>
            </a:r>
          </a:p>
          <a:p>
            <a:pPr marL="236538" indent="-174625">
              <a:spcBef>
                <a:spcPts val="200"/>
              </a:spcBef>
              <a:spcAft>
                <a:spcPts val="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chemeClr val="bg1"/>
                </a:solidFill>
              </a:rPr>
              <a:t>An IT security breach can have serious implications in how a company is perceived:</a:t>
            </a:r>
          </a:p>
          <a:p>
            <a:pPr marL="461963" lvl="1" indent="-177800">
              <a:spcBef>
                <a:spcPts val="200"/>
              </a:spcBef>
              <a:spcAft>
                <a:spcPts val="2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00" dirty="0">
                <a:solidFill>
                  <a:schemeClr val="bg1"/>
                </a:solidFill>
              </a:rPr>
              <a:t>46% of </a:t>
            </a:r>
            <a:r>
              <a:rPr lang="en-US" sz="1200" dirty="0" smtClean="0">
                <a:solidFill>
                  <a:schemeClr val="bg1"/>
                </a:solidFill>
              </a:rPr>
              <a:t>companies suffered </a:t>
            </a:r>
            <a:r>
              <a:rPr lang="en-US" sz="1200" dirty="0">
                <a:solidFill>
                  <a:schemeClr val="bg1"/>
                </a:solidFill>
              </a:rPr>
              <a:t>damage to </a:t>
            </a:r>
            <a:r>
              <a:rPr lang="en-US" sz="1200" dirty="0" smtClean="0">
                <a:solidFill>
                  <a:schemeClr val="bg1"/>
                </a:solidFill>
              </a:rPr>
              <a:t>reputation &amp; brand </a:t>
            </a:r>
            <a:r>
              <a:rPr lang="en-US" sz="1200" dirty="0">
                <a:solidFill>
                  <a:schemeClr val="bg1"/>
                </a:solidFill>
              </a:rPr>
              <a:t>value </a:t>
            </a:r>
            <a:r>
              <a:rPr lang="en-US" sz="1200" dirty="0" smtClean="0">
                <a:solidFill>
                  <a:schemeClr val="bg1"/>
                </a:solidFill>
              </a:rPr>
              <a:t>due to a security breach</a:t>
            </a:r>
            <a:r>
              <a:rPr lang="en-US" sz="1200" baseline="30000" dirty="0" smtClean="0">
                <a:solidFill>
                  <a:schemeClr val="bg1"/>
                </a:solidFill>
              </a:rPr>
              <a:t>4</a:t>
            </a:r>
            <a:endParaRPr lang="en-US" sz="1200" baseline="30000" dirty="0">
              <a:solidFill>
                <a:schemeClr val="bg1"/>
              </a:solidFill>
            </a:endParaRPr>
          </a:p>
          <a:p>
            <a:pPr marL="461963" lvl="1" indent="-177800">
              <a:spcBef>
                <a:spcPts val="200"/>
              </a:spcBef>
              <a:spcAft>
                <a:spcPts val="2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00" dirty="0">
                <a:solidFill>
                  <a:schemeClr val="bg1"/>
                </a:solidFill>
              </a:rPr>
              <a:t>19% of </a:t>
            </a:r>
            <a:r>
              <a:rPr lang="en-US" sz="1200" dirty="0" smtClean="0">
                <a:solidFill>
                  <a:schemeClr val="bg1"/>
                </a:solidFill>
              </a:rPr>
              <a:t>companies suffered </a:t>
            </a:r>
            <a:r>
              <a:rPr lang="en-US" sz="1200" dirty="0">
                <a:solidFill>
                  <a:schemeClr val="bg1"/>
                </a:solidFill>
              </a:rPr>
              <a:t>damage to </a:t>
            </a:r>
            <a:r>
              <a:rPr lang="en-US" sz="1200" dirty="0" smtClean="0">
                <a:solidFill>
                  <a:schemeClr val="bg1"/>
                </a:solidFill>
              </a:rPr>
              <a:t>reputation &amp; brand </a:t>
            </a:r>
            <a:r>
              <a:rPr lang="en-US" sz="1200" dirty="0">
                <a:solidFill>
                  <a:schemeClr val="bg1"/>
                </a:solidFill>
              </a:rPr>
              <a:t>value </a:t>
            </a:r>
            <a:r>
              <a:rPr lang="en-US" sz="1200" dirty="0" smtClean="0">
                <a:solidFill>
                  <a:schemeClr val="bg1"/>
                </a:solidFill>
              </a:rPr>
              <a:t>due to a </a:t>
            </a:r>
            <a:r>
              <a:rPr lang="en-US" sz="1200" dirty="0">
                <a:solidFill>
                  <a:schemeClr val="bg1"/>
                </a:solidFill>
              </a:rPr>
              <a:t>third-party security breach </a:t>
            </a:r>
            <a:r>
              <a:rPr lang="en-US" sz="1200" dirty="0" smtClean="0">
                <a:solidFill>
                  <a:schemeClr val="bg1"/>
                </a:solidFill>
              </a:rPr>
              <a:t/>
            </a:r>
            <a:br>
              <a:rPr lang="en-US" sz="1200" dirty="0" smtClean="0">
                <a:solidFill>
                  <a:schemeClr val="bg1"/>
                </a:solidFill>
              </a:rPr>
            </a:br>
            <a:r>
              <a:rPr lang="en-US" sz="1200" dirty="0" smtClean="0">
                <a:solidFill>
                  <a:schemeClr val="bg1"/>
                </a:solidFill>
              </a:rPr>
              <a:t>or </a:t>
            </a:r>
            <a:r>
              <a:rPr lang="en-US" sz="1200" dirty="0">
                <a:solidFill>
                  <a:schemeClr val="bg1"/>
                </a:solidFill>
              </a:rPr>
              <a:t>IT system failure</a:t>
            </a:r>
            <a:r>
              <a:rPr lang="en-US" sz="1200" baseline="30000" dirty="0">
                <a:solidFill>
                  <a:schemeClr val="bg1"/>
                </a:solidFill>
              </a:rPr>
              <a:t>4</a:t>
            </a:r>
            <a:endParaRPr lang="en-US" sz="1200" dirty="0">
              <a:solidFill>
                <a:schemeClr val="bg1"/>
              </a:solidFill>
            </a:endParaRPr>
          </a:p>
          <a:p>
            <a:pPr marL="236538" indent="-174625">
              <a:spcBef>
                <a:spcPts val="600"/>
              </a:spcBef>
              <a:spcAft>
                <a:spcPts val="2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250" dirty="0">
                <a:solidFill>
                  <a:schemeClr val="bg1"/>
                </a:solidFill>
              </a:rPr>
              <a:t>The risk of losing customer trust is significant and rising:</a:t>
            </a:r>
          </a:p>
          <a:p>
            <a:pPr marL="458788" lvl="1" indent="-223838">
              <a:spcBef>
                <a:spcPts val="200"/>
              </a:spcBef>
              <a:spcAft>
                <a:spcPts val="200"/>
              </a:spcAft>
              <a:buClr>
                <a:schemeClr val="bg1"/>
              </a:buClr>
              <a:buFont typeface="Arial" panose="020B0604020202020204" pitchFamily="34" charset="0"/>
              <a:buChar char="–"/>
            </a:pPr>
            <a:r>
              <a:rPr lang="en-US" sz="1200" dirty="0">
                <a:solidFill>
                  <a:schemeClr val="bg1"/>
                </a:solidFill>
              </a:rPr>
              <a:t>82% of customers would consider leaving an institution that suffered </a:t>
            </a:r>
            <a:r>
              <a:rPr lang="en-US" sz="1250" dirty="0">
                <a:solidFill>
                  <a:schemeClr val="bg1"/>
                </a:solidFill>
              </a:rPr>
              <a:t>a data breach</a:t>
            </a:r>
            <a:r>
              <a:rPr lang="en-US" sz="1250" baseline="30000" dirty="0">
                <a:solidFill>
                  <a:schemeClr val="bg1"/>
                </a:solidFill>
              </a:rPr>
              <a:t>5</a:t>
            </a:r>
            <a:endParaRPr lang="en-US" sz="1250" dirty="0">
              <a:solidFill>
                <a:schemeClr val="bg1"/>
              </a:solidFill>
            </a:endParaRP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1149793" y="6492875"/>
            <a:ext cx="5265001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7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Source: </a:t>
            </a:r>
            <a:r>
              <a:rPr lang="en-US" sz="700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en-US" sz="7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U.S. </a:t>
            </a:r>
            <a:r>
              <a:rPr lang="en-US" sz="7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State of Cybercrime </a:t>
            </a:r>
            <a:r>
              <a:rPr lang="en-US" sz="7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Survey,</a:t>
            </a:r>
            <a:r>
              <a:rPr lang="en-US" sz="700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700" i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US" sz="7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Ponemon Institute, </a:t>
            </a:r>
            <a:r>
              <a:rPr lang="en-US" sz="700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r>
              <a:rPr lang="en-US" sz="7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Juniper Research</a:t>
            </a:r>
            <a:r>
              <a:rPr lang="en-US" sz="7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, </a:t>
            </a:r>
            <a:r>
              <a:rPr lang="en-US" sz="700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  <a:r>
              <a:rPr lang="en-US" sz="7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Forbes</a:t>
            </a:r>
            <a:endParaRPr lang="en-US" sz="7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5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Cybersecurity</a:t>
            </a:r>
            <a:br>
              <a:rPr lang="en-US" dirty="0" smtClean="0"/>
            </a:br>
            <a:r>
              <a:rPr lang="en-US" sz="2000" b="0" dirty="0" smtClean="0">
                <a:solidFill>
                  <a:schemeClr val="accent2"/>
                </a:solidFill>
              </a:rPr>
              <a:t>A critical part of a company’s business strategy</a:t>
            </a:r>
            <a:endParaRPr lang="en-US" sz="2000" b="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035"/>
            <a:ext cx="8229600" cy="2712478"/>
          </a:xfrm>
        </p:spPr>
        <p:txBody>
          <a:bodyPr/>
          <a:lstStyle/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600" b="0" dirty="0" smtClean="0">
                <a:solidFill>
                  <a:schemeClr val="accent2"/>
                </a:solidFill>
              </a:rPr>
              <a:t>Board level engagement, business driven strategy</a:t>
            </a:r>
          </a:p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600" b="0" dirty="0" smtClean="0"/>
              <a:t>Risk based approach is key — threats vary according to industry, but all industries </a:t>
            </a:r>
            <a:br>
              <a:rPr lang="en-US" sz="1600" b="0" dirty="0" smtClean="0"/>
            </a:br>
            <a:r>
              <a:rPr lang="en-US" sz="1600" b="0" dirty="0" smtClean="0"/>
              <a:t>are vulnerable</a:t>
            </a:r>
          </a:p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600" b="0" dirty="0" smtClean="0"/>
              <a:t>As technology advances, so do the threats; it is harder than ever to protect business </a:t>
            </a:r>
            <a:r>
              <a:rPr lang="en-US" sz="1600" b="0" dirty="0"/>
              <a:t>processes </a:t>
            </a:r>
            <a:r>
              <a:rPr lang="en-US" sz="1600" b="0" dirty="0" smtClean="0"/>
              <a:t>and information</a:t>
            </a:r>
          </a:p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600" b="0" dirty="0" smtClean="0"/>
              <a:t>Compliance and regulatory requirements are a factor </a:t>
            </a:r>
          </a:p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600" b="0" dirty="0"/>
              <a:t>Strategy </a:t>
            </a:r>
            <a:r>
              <a:rPr lang="en-US" sz="1600" b="0" dirty="0" smtClean="0"/>
              <a:t>must be consumable and scalable</a:t>
            </a:r>
          </a:p>
          <a:p>
            <a:pPr marL="0" indent="0">
              <a:spcBef>
                <a:spcPts val="900"/>
              </a:spcBef>
              <a:spcAft>
                <a:spcPts val="600"/>
              </a:spcAft>
              <a:buNone/>
            </a:pPr>
            <a:endParaRPr lang="en-US" sz="1600" b="0" baseline="300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13055" b="-4"/>
          <a:stretch/>
        </p:blipFill>
        <p:spPr bwMode="auto">
          <a:xfrm>
            <a:off x="-19050" y="1262085"/>
            <a:ext cx="9208008" cy="15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52897" y="4670490"/>
            <a:ext cx="72992" cy="1371600"/>
            <a:chOff x="0" y="1771823"/>
            <a:chExt cx="9144000" cy="3383221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771823"/>
              <a:ext cx="9144000" cy="2485328"/>
            </a:xfrm>
            <a:prstGeom prst="rect">
              <a:avLst/>
            </a:prstGeom>
            <a:solidFill>
              <a:srgbClr val="336B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4214091"/>
              <a:ext cx="9144000" cy="940953"/>
            </a:xfrm>
            <a:prstGeom prst="rect">
              <a:avLst/>
            </a:prstGeom>
            <a:solidFill>
              <a:srgbClr val="4999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740165" y="4729744"/>
            <a:ext cx="7697535" cy="1285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4000"/>
              </a:lnSpc>
              <a:spcBef>
                <a:spcPts val="900"/>
              </a:spcBef>
              <a:spcAft>
                <a:spcPts val="600"/>
              </a:spcAft>
              <a:buNone/>
            </a:pPr>
            <a:r>
              <a:rPr lang="en-US" sz="2200" i="1" spc="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U.S. </a:t>
            </a:r>
            <a:r>
              <a:rPr lang="en-US" sz="2200" i="1" spc="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Government has identified cybersecurity </a:t>
            </a:r>
            <a:r>
              <a:rPr lang="en-US" sz="2200" i="1" spc="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200" i="1" spc="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200" i="1" spc="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 </a:t>
            </a:r>
            <a:r>
              <a:rPr lang="en-US" sz="2200" i="1" spc="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“one of the most serious economic and national security challenges we face as a nation”</a:t>
            </a:r>
            <a:r>
              <a:rPr lang="en-US" sz="1200" i="1" spc="100" baseline="10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n-US" sz="2400" i="1" spc="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796372" y="6494023"/>
            <a:ext cx="5265001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7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Source: </a:t>
            </a:r>
            <a:r>
              <a:rPr lang="en-US" sz="700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1</a:t>
            </a:r>
            <a:r>
              <a:rPr lang="en-US" sz="700" i="1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U.S. White House Office</a:t>
            </a:r>
            <a:endParaRPr lang="en-US" sz="7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3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Cybersecurity = Trust = Business Value</a:t>
            </a:r>
            <a:br>
              <a:rPr lang="en-US" dirty="0" smtClean="0"/>
            </a:br>
            <a:r>
              <a:rPr lang="en-US" sz="2000" b="0" dirty="0">
                <a:solidFill>
                  <a:schemeClr val="accent2"/>
                </a:solidFill>
              </a:rPr>
              <a:t>Cyber is a compelling business </a:t>
            </a:r>
            <a:r>
              <a:rPr lang="en-US" sz="2000" b="0" dirty="0" smtClean="0">
                <a:solidFill>
                  <a:schemeClr val="accent2"/>
                </a:solidFill>
              </a:rPr>
              <a:t>differentiator</a:t>
            </a:r>
            <a:endParaRPr lang="en-US" sz="2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2074"/>
            <a:ext cx="8229600" cy="4525963"/>
          </a:xfrm>
        </p:spPr>
        <p:txBody>
          <a:bodyPr/>
          <a:lstStyle/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800" b="0" dirty="0">
                <a:solidFill>
                  <a:schemeClr val="accent2"/>
                </a:solidFill>
              </a:rPr>
              <a:t>Safeguarding intellectual property, financial information, and a company’s reputation is </a:t>
            </a:r>
            <a:r>
              <a:rPr lang="en-US" sz="1800" b="0" dirty="0" smtClean="0">
                <a:solidFill>
                  <a:schemeClr val="accent2"/>
                </a:solidFill>
              </a:rPr>
              <a:t>fundamental to business strategy</a:t>
            </a:r>
            <a:endParaRPr lang="en-US" sz="1600" b="0" dirty="0"/>
          </a:p>
          <a:p>
            <a:pPr marL="187325" indent="-187325">
              <a:spcBef>
                <a:spcPts val="900"/>
              </a:spcBef>
              <a:spcAft>
                <a:spcPts val="600"/>
              </a:spcAft>
            </a:pPr>
            <a:r>
              <a:rPr lang="en-US" sz="1800" b="0" dirty="0">
                <a:solidFill>
                  <a:schemeClr val="accent2"/>
                </a:solidFill>
              </a:rPr>
              <a:t>Clients expect their data and their assets to be secure, and services to be available </a:t>
            </a:r>
          </a:p>
          <a:p>
            <a:pPr marL="187325" lvl="0" indent="-187325">
              <a:spcBef>
                <a:spcPts val="1200"/>
              </a:spcBef>
              <a:spcAft>
                <a:spcPts val="1200"/>
              </a:spcAft>
            </a:pPr>
            <a:r>
              <a:rPr lang="en-US" sz="1800" b="0" dirty="0">
                <a:solidFill>
                  <a:schemeClr val="accent2"/>
                </a:solidFill>
              </a:rPr>
              <a:t>Cyber </a:t>
            </a:r>
            <a:r>
              <a:rPr lang="en-US" sz="1800" dirty="0">
                <a:solidFill>
                  <a:schemeClr val="accent2"/>
                </a:solidFill>
              </a:rPr>
              <a:t>is not </a:t>
            </a:r>
            <a:r>
              <a:rPr lang="en-US" sz="1800" b="0" dirty="0">
                <a:solidFill>
                  <a:schemeClr val="accent2"/>
                </a:solidFill>
              </a:rPr>
              <a:t>just about technology, it’s </a:t>
            </a:r>
            <a:r>
              <a:rPr lang="en-US" sz="1800" dirty="0">
                <a:solidFill>
                  <a:schemeClr val="accent2"/>
                </a:solidFill>
              </a:rPr>
              <a:t>also</a:t>
            </a:r>
            <a:r>
              <a:rPr lang="en-US" sz="1800" b="0" dirty="0">
                <a:solidFill>
                  <a:schemeClr val="accent2"/>
                </a:solidFill>
              </a:rPr>
              <a:t> about people and processes</a:t>
            </a:r>
          </a:p>
          <a:p>
            <a:pPr marL="187325" lvl="0" indent="-187325">
              <a:spcBef>
                <a:spcPts val="1200"/>
              </a:spcBef>
              <a:spcAft>
                <a:spcPts val="1200"/>
              </a:spcAft>
            </a:pPr>
            <a:r>
              <a:rPr lang="en-US" sz="1800" b="0" dirty="0">
                <a:solidFill>
                  <a:schemeClr val="accent2"/>
                </a:solidFill>
              </a:rPr>
              <a:t>A diverse and talented workforce can be the difference between cyber being viewed as a technology solution or as a business differentiator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13055" b="-4"/>
          <a:stretch/>
        </p:blipFill>
        <p:spPr bwMode="auto">
          <a:xfrm>
            <a:off x="-19050" y="1262085"/>
            <a:ext cx="9208008" cy="15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79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1617" y="227013"/>
            <a:ext cx="8503920" cy="109728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1 million cybersecurity 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job openings globally in 2016</a:t>
            </a:r>
            <a:r>
              <a:rPr lang="en-US" sz="2000" baseline="60000" dirty="0" smtClean="0">
                <a:solidFill>
                  <a:schemeClr val="bg1"/>
                </a:solidFill>
              </a:rPr>
              <a:t>*</a:t>
            </a:r>
            <a:endParaRPr lang="en-US" sz="2000" baseline="60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675" y="6564906"/>
            <a:ext cx="9077325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i="1" dirty="0">
                <a:solidFill>
                  <a:schemeClr val="bg2">
                    <a:lumMod val="50000"/>
                  </a:schemeClr>
                </a:solidFill>
              </a:rPr>
              <a:t>*Cisco, 2016; 1Information System Security Certification Consortium, 2015;PricewaterhouseCoopers, 2015</a:t>
            </a:r>
            <a:r>
              <a:rPr lang="en-US" sz="700" i="1" dirty="0" smtClean="0">
                <a:solidFill>
                  <a:schemeClr val="bg2">
                    <a:lumMod val="50000"/>
                  </a:schemeClr>
                </a:solidFill>
              </a:rPr>
              <a:t>; Burning </a:t>
            </a:r>
            <a:r>
              <a:rPr lang="en-US" sz="700" i="1" dirty="0">
                <a:solidFill>
                  <a:schemeClr val="bg2">
                    <a:lumMod val="50000"/>
                  </a:schemeClr>
                </a:solidFill>
              </a:rPr>
              <a:t>Glass, 2015; ISC2, 2015; Cybersecurity Ventures, 2016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871" y="1760885"/>
            <a:ext cx="2885108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25" b="19536"/>
          <a:stretch/>
        </p:blipFill>
        <p:spPr bwMode="auto">
          <a:xfrm>
            <a:off x="5974797" y="5166674"/>
            <a:ext cx="2814155" cy="63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67" y="1602990"/>
            <a:ext cx="2808290" cy="151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932" y="2675512"/>
            <a:ext cx="2276668" cy="279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21" y="3801705"/>
            <a:ext cx="2385383" cy="257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lide Number Placeholder 5"/>
          <p:cNvSpPr txBox="1">
            <a:spLocks/>
          </p:cNvSpPr>
          <p:nvPr/>
        </p:nvSpPr>
        <p:spPr>
          <a:xfrm>
            <a:off x="8308428" y="6439010"/>
            <a:ext cx="835572" cy="426871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3E142A-3C00-4127-85D6-84DE39FD85BE}" type="slidenum">
              <a:rPr lang="en-US" sz="800" smtClean="0">
                <a:solidFill>
                  <a:schemeClr val="bg2">
                    <a:lumMod val="75000"/>
                  </a:schemeClr>
                </a:solidFill>
              </a:rPr>
              <a:pPr/>
              <a:t>8</a:t>
            </a:fld>
            <a:endParaRPr lang="en-US" sz="8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56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094"/>
            <a:ext cx="8229600" cy="4525963"/>
          </a:xfrm>
        </p:spPr>
        <p:txBody>
          <a:bodyPr/>
          <a:lstStyle/>
          <a:p>
            <a:pPr marL="284163" lvl="0" indent="-2841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2"/>
                </a:solidFill>
              </a:rPr>
              <a:t>Be opportunistic and persistent</a:t>
            </a:r>
            <a:endParaRPr lang="en-US" dirty="0">
              <a:solidFill>
                <a:schemeClr val="accent2"/>
              </a:solidFill>
            </a:endParaRPr>
          </a:p>
          <a:p>
            <a:pPr marL="284163" lvl="0" indent="-2841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2"/>
                </a:solidFill>
              </a:rPr>
              <a:t>Consider your brand</a:t>
            </a:r>
            <a:endParaRPr lang="en-US" dirty="0">
              <a:solidFill>
                <a:schemeClr val="accent2"/>
              </a:solidFill>
            </a:endParaRPr>
          </a:p>
          <a:p>
            <a:pPr marL="284163" lvl="0" indent="-2841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2"/>
                </a:solidFill>
              </a:rPr>
              <a:t>Develop expertise</a:t>
            </a:r>
            <a:endParaRPr lang="en-US" dirty="0">
              <a:solidFill>
                <a:schemeClr val="accent2"/>
              </a:solidFill>
            </a:endParaRPr>
          </a:p>
          <a:p>
            <a:pPr marL="284163" lvl="0" indent="-2841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2"/>
                </a:solidFill>
              </a:rPr>
              <a:t>No excuses!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13055" b="-4"/>
          <a:stretch/>
        </p:blipFill>
        <p:spPr bwMode="auto">
          <a:xfrm>
            <a:off x="-19050" y="1262085"/>
            <a:ext cx="9208008" cy="15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82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Fidelity Final Colors">
      <a:dk1>
        <a:srgbClr val="000000"/>
      </a:dk1>
      <a:lt1>
        <a:srgbClr val="FFFFFF"/>
      </a:lt1>
      <a:dk2>
        <a:srgbClr val="275E37"/>
      </a:dk2>
      <a:lt2>
        <a:srgbClr val="D8D8D8"/>
      </a:lt2>
      <a:accent1>
        <a:srgbClr val="E3EDF5"/>
      </a:accent1>
      <a:accent2>
        <a:srgbClr val="005A8B"/>
      </a:accent2>
      <a:accent3>
        <a:srgbClr val="0074A8"/>
      </a:accent3>
      <a:accent4>
        <a:srgbClr val="3F6F06"/>
      </a:accent4>
      <a:accent5>
        <a:srgbClr val="85AA0E"/>
      </a:accent5>
      <a:accent6>
        <a:srgbClr val="5D7975"/>
      </a:accent6>
      <a:hlink>
        <a:srgbClr val="005A8B"/>
      </a:hlink>
      <a:folHlink>
        <a:srgbClr val="FF9609"/>
      </a:folHlink>
    </a:clrScheme>
    <a:fontScheme name="Fidelity Font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>
            <a:latin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>
          <a:defRPr sz="14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17a8727-b89f-4bbb-a074-cd1bb1d68dc1">2JPFR2ZACEQY-27-1</_dlc_DocId>
    <_dlc_DocIdUrl xmlns="117a8727-b89f-4bbb-a074-cd1bb1d68dc1">
      <Url>http://webpoint.fmr.com/sites/BUDocStore/_layouts/DocIdRedir.aspx?ID=2JPFR2ZACEQY-27-1</Url>
      <Description>2JPFR2ZACEQY-27-1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94732562267148943659DC10CFDA9A" ma:contentTypeVersion="0" ma:contentTypeDescription="Create a new document." ma:contentTypeScope="" ma:versionID="f29fe0250d597dd00bf2b47de61cb9d8">
  <xsd:schema xmlns:xsd="http://www.w3.org/2001/XMLSchema" xmlns:xs="http://www.w3.org/2001/XMLSchema" xmlns:p="http://schemas.microsoft.com/office/2006/metadata/properties" xmlns:ns2="117a8727-b89f-4bbb-a074-cd1bb1d68dc1" targetNamespace="http://schemas.microsoft.com/office/2006/metadata/properties" ma:root="true" ma:fieldsID="e9b9501d55c6694aee1b89c951bc5591" ns2:_="">
    <xsd:import namespace="117a8727-b89f-4bbb-a074-cd1bb1d68dc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a8727-b89f-4bbb-a074-cd1bb1d68dc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CDF637-8E0C-48B6-97C8-1678EE317F7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D547D4E-5611-47A3-AEC5-BF4DBD7105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2DC40E-7EA0-4B65-9764-05CFFB506F83}">
  <ds:schemaRefs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117a8727-b89f-4bbb-a074-cd1bb1d68dc1"/>
    <ds:schemaRef ds:uri="http://schemas.openxmlformats.org/package/2006/metadata/core-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56546592-F6B3-4C2C-95D4-6D0184754B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a8727-b89f-4bbb-a074-cd1bb1d68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13536</TotalTime>
  <Words>522</Words>
  <Application>Microsoft Office PowerPoint</Application>
  <PresentationFormat>On-screen Show (4:3)</PresentationFormat>
  <Paragraphs>87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Cybersecurity as a  Business Differentiator</vt:lpstr>
      <vt:lpstr>Susan Whittemore VP, Consulting, Enterprise Cybersecurity</vt:lpstr>
      <vt:lpstr>Strategic Forces Shaping Cyber Significant Cyber Events in 2016</vt:lpstr>
      <vt:lpstr>The Threat Landscape</vt:lpstr>
      <vt:lpstr>Cybersecurity The cost and risks of cyber attacks are increasing</vt:lpstr>
      <vt:lpstr>Cybersecurity A critical part of a company’s business strategy</vt:lpstr>
      <vt:lpstr>Cybersecurity = Trust = Business Value Cyber is a compelling business differentiator</vt:lpstr>
      <vt:lpstr>1 million cybersecurity  job openings globally in 2016*</vt:lpstr>
      <vt:lpstr>Tips for Success</vt:lpstr>
      <vt:lpstr>Questions</vt:lpstr>
    </vt:vector>
  </TitlesOfParts>
  <Company>[Default]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Weil, Maddie</dc:creator>
  <cp:lastModifiedBy>Gardner, Lora</cp:lastModifiedBy>
  <cp:revision>1017</cp:revision>
  <cp:lastPrinted>2015-02-02T16:31:04Z</cp:lastPrinted>
  <dcterms:created xsi:type="dcterms:W3CDTF">2015-01-15T16:51:51Z</dcterms:created>
  <dcterms:modified xsi:type="dcterms:W3CDTF">2017-02-27T17:16:24Z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0x0101001B94732562267148943659DC10CFDA9A</vt:lpwstr>
  </property>
  <property fmtid="{D5CDD505-2E9C-101B-9397-08002B2CF9AE}" pid="3" name="_dlc_DocIdItemGuid">
    <vt:lpwstr>b93c9156-6525-4957-a915-ff28cbabc821</vt:lpwstr>
  </property>
  <property fmtid="{D5CDD505-2E9C-101B-9397-08002B2CF9AE}" pid="4" name="UploadedBy40000">
    <vt:lpwstr>14310</vt:lpwstr>
  </property>
  <property fmtid="{D5CDD505-2E9C-101B-9397-08002B2CF9AE}" pid="5" name="_CopySource">
    <vt:lpwstr>Fidelity 4x3 Presentation.pptx</vt:lpwstr>
  </property>
</Properties>
</file>